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2"/>
  </p:notesMasterIdLst>
  <p:sldIdLst>
    <p:sldId id="256" r:id="rId2"/>
    <p:sldId id="257" r:id="rId3"/>
    <p:sldId id="304" r:id="rId4"/>
    <p:sldId id="306" r:id="rId5"/>
    <p:sldId id="307" r:id="rId6"/>
    <p:sldId id="310" r:id="rId7"/>
    <p:sldId id="312" r:id="rId8"/>
    <p:sldId id="311" r:id="rId9"/>
    <p:sldId id="318" r:id="rId10"/>
    <p:sldId id="309" r:id="rId11"/>
    <p:sldId id="313" r:id="rId12"/>
    <p:sldId id="303" r:id="rId13"/>
    <p:sldId id="305" r:id="rId14"/>
    <p:sldId id="308" r:id="rId15"/>
    <p:sldId id="314" r:id="rId16"/>
    <p:sldId id="316" r:id="rId17"/>
    <p:sldId id="317" r:id="rId18"/>
    <p:sldId id="315" r:id="rId19"/>
    <p:sldId id="319" r:id="rId20"/>
    <p:sldId id="320" r:id="rId21"/>
    <p:sldId id="326" r:id="rId22"/>
    <p:sldId id="325" r:id="rId23"/>
    <p:sldId id="321" r:id="rId24"/>
    <p:sldId id="322" r:id="rId25"/>
    <p:sldId id="327" r:id="rId26"/>
    <p:sldId id="323" r:id="rId27"/>
    <p:sldId id="333" r:id="rId28"/>
    <p:sldId id="328" r:id="rId29"/>
    <p:sldId id="334" r:id="rId30"/>
    <p:sldId id="335" r:id="rId31"/>
    <p:sldId id="329" r:id="rId32"/>
    <p:sldId id="330" r:id="rId33"/>
    <p:sldId id="331" r:id="rId34"/>
    <p:sldId id="332" r:id="rId35"/>
    <p:sldId id="336" r:id="rId36"/>
    <p:sldId id="337" r:id="rId37"/>
    <p:sldId id="338" r:id="rId38"/>
    <p:sldId id="339" r:id="rId39"/>
    <p:sldId id="268" r:id="rId40"/>
    <p:sldId id="299" r:id="rId41"/>
    <p:sldId id="302" r:id="rId42"/>
    <p:sldId id="297" r:id="rId43"/>
    <p:sldId id="298" r:id="rId44"/>
    <p:sldId id="296" r:id="rId45"/>
    <p:sldId id="292" r:id="rId46"/>
    <p:sldId id="293" r:id="rId47"/>
    <p:sldId id="294" r:id="rId48"/>
    <p:sldId id="295" r:id="rId49"/>
    <p:sldId id="279" r:id="rId50"/>
    <p:sldId id="340" r:id="rId5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261"/>
  </p:normalViewPr>
  <p:slideViewPr>
    <p:cSldViewPr snapToGrid="0" snapToObjects="1">
      <p:cViewPr varScale="1">
        <p:scale>
          <a:sx n="85" d="100"/>
          <a:sy n="85" d="100"/>
        </p:scale>
        <p:origin x="342" y="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tiff>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tiff>
</file>

<file path=ppt/media/image20.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748C9D-1A17-0D42-9990-49137E308F87}" type="datetimeFigureOut">
              <a:rPr kumimoji="1" lang="zh-CN" altLang="en-US" smtClean="0"/>
              <a:t>2019-4-21,Sun</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6ED61D-8057-694D-986C-2432A3535432}" type="slidenum">
              <a:rPr kumimoji="1" lang="zh-CN" altLang="en-US" smtClean="0"/>
              <a:t>‹#›</a:t>
            </a:fld>
            <a:endParaRPr kumimoji="1" lang="zh-CN" altLang="en-US"/>
          </a:p>
        </p:txBody>
      </p:sp>
    </p:spTree>
    <p:extLst>
      <p:ext uri="{BB962C8B-B14F-4D97-AF65-F5344CB8AC3E}">
        <p14:creationId xmlns:p14="http://schemas.microsoft.com/office/powerpoint/2010/main" val="36662758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E2040D-5192-DE49-B89F-F87329450A24}"/>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85019857-AAEC-614B-BCFC-D3FDB3B668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53CA42BC-BC17-7241-94EE-B490089F01AB}"/>
              </a:ext>
            </a:extLst>
          </p:cNvPr>
          <p:cNvSpPr>
            <a:spLocks noGrp="1"/>
          </p:cNvSpPr>
          <p:nvPr>
            <p:ph type="dt" sz="half" idx="10"/>
          </p:nvPr>
        </p:nvSpPr>
        <p:spPr/>
        <p:txBody>
          <a:bodyPr/>
          <a:lstStyle/>
          <a:p>
            <a:fld id="{22A5A695-57C9-EF42-97C5-3B0CF9543271}" type="datetimeFigureOut">
              <a:rPr kumimoji="1" lang="zh-CN" altLang="en-US" smtClean="0"/>
              <a:t>2019-4-21,Sun</a:t>
            </a:fld>
            <a:endParaRPr kumimoji="1" lang="zh-CN" altLang="en-US"/>
          </a:p>
        </p:txBody>
      </p:sp>
      <p:sp>
        <p:nvSpPr>
          <p:cNvPr id="5" name="页脚占位符 4">
            <a:extLst>
              <a:ext uri="{FF2B5EF4-FFF2-40B4-BE49-F238E27FC236}">
                <a16:creationId xmlns:a16="http://schemas.microsoft.com/office/drawing/2014/main" id="{8CCA5200-6BFA-2641-AB55-EC392E68A7EE}"/>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E28BD422-0966-2042-AF13-D715D567810A}"/>
              </a:ext>
            </a:extLst>
          </p:cNvPr>
          <p:cNvSpPr>
            <a:spLocks noGrp="1"/>
          </p:cNvSpPr>
          <p:nvPr>
            <p:ph type="sldNum" sz="quarter" idx="12"/>
          </p:nvPr>
        </p:nvSpPr>
        <p:spPr/>
        <p:txBody>
          <a:body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31198470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4343A4-E405-7F4A-9296-1D86D4D4C80A}"/>
              </a:ext>
            </a:extLst>
          </p:cNvPr>
          <p:cNvSpPr>
            <a:spLocks noGrp="1"/>
          </p:cNvSpPr>
          <p:nvPr>
            <p:ph type="title"/>
          </p:nvPr>
        </p:nvSpPr>
        <p:spPr/>
        <p:txBody>
          <a:bodyPr/>
          <a:lstStyle/>
          <a:p>
            <a:r>
              <a:rPr kumimoji="1" lang="zh-CN" altLang="en-US"/>
              <a:t>单击此处编辑母版标题样式</a:t>
            </a:r>
          </a:p>
        </p:txBody>
      </p:sp>
      <p:sp>
        <p:nvSpPr>
          <p:cNvPr id="3" name="竖排文本占位符 2">
            <a:extLst>
              <a:ext uri="{FF2B5EF4-FFF2-40B4-BE49-F238E27FC236}">
                <a16:creationId xmlns:a16="http://schemas.microsoft.com/office/drawing/2014/main" id="{00AC6D64-F272-5740-AA01-98163FB8792C}"/>
              </a:ext>
            </a:extLst>
          </p:cNvPr>
          <p:cNvSpPr>
            <a:spLocks noGrp="1"/>
          </p:cNvSpPr>
          <p:nvPr>
            <p:ph type="body" orient="vert" idx="1"/>
          </p:nvPr>
        </p:nvSpPr>
        <p:spPr/>
        <p:txBody>
          <a:bodyPr vert="eaVert"/>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099BC87C-2D04-514E-907D-47FB5C8FC292}"/>
              </a:ext>
            </a:extLst>
          </p:cNvPr>
          <p:cNvSpPr>
            <a:spLocks noGrp="1"/>
          </p:cNvSpPr>
          <p:nvPr>
            <p:ph type="dt" sz="half" idx="10"/>
          </p:nvPr>
        </p:nvSpPr>
        <p:spPr/>
        <p:txBody>
          <a:bodyPr/>
          <a:lstStyle/>
          <a:p>
            <a:fld id="{22A5A695-57C9-EF42-97C5-3B0CF9543271}" type="datetimeFigureOut">
              <a:rPr kumimoji="1" lang="zh-CN" altLang="en-US" smtClean="0"/>
              <a:t>2019-4-21,Sun</a:t>
            </a:fld>
            <a:endParaRPr kumimoji="1" lang="zh-CN" altLang="en-US"/>
          </a:p>
        </p:txBody>
      </p:sp>
      <p:sp>
        <p:nvSpPr>
          <p:cNvPr id="5" name="页脚占位符 4">
            <a:extLst>
              <a:ext uri="{FF2B5EF4-FFF2-40B4-BE49-F238E27FC236}">
                <a16:creationId xmlns:a16="http://schemas.microsoft.com/office/drawing/2014/main" id="{137AA312-3163-4D4B-B242-B926D7356957}"/>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B2A0E243-B3A1-EB40-97BB-AAE409B5ADB2}"/>
              </a:ext>
            </a:extLst>
          </p:cNvPr>
          <p:cNvSpPr>
            <a:spLocks noGrp="1"/>
          </p:cNvSpPr>
          <p:nvPr>
            <p:ph type="sldNum" sz="quarter" idx="12"/>
          </p:nvPr>
        </p:nvSpPr>
        <p:spPr/>
        <p:txBody>
          <a:body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27315577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9724B4D-1624-5D41-8159-AD7CC071E542}"/>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本占位符 2">
            <a:extLst>
              <a:ext uri="{FF2B5EF4-FFF2-40B4-BE49-F238E27FC236}">
                <a16:creationId xmlns:a16="http://schemas.microsoft.com/office/drawing/2014/main" id="{2B3FE29F-7E11-9045-AFA3-3AE51071A80E}"/>
              </a:ext>
            </a:extLst>
          </p:cNvPr>
          <p:cNvSpPr>
            <a:spLocks noGrp="1"/>
          </p:cNvSpPr>
          <p:nvPr>
            <p:ph type="body" orient="vert" idx="1"/>
          </p:nvPr>
        </p:nvSpPr>
        <p:spPr>
          <a:xfrm>
            <a:off x="838200" y="365125"/>
            <a:ext cx="7734300" cy="5811838"/>
          </a:xfrm>
        </p:spPr>
        <p:txBody>
          <a:bodyPr vert="eaVert"/>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7520CFBB-7953-D742-B8B5-B8481C06CA76}"/>
              </a:ext>
            </a:extLst>
          </p:cNvPr>
          <p:cNvSpPr>
            <a:spLocks noGrp="1"/>
          </p:cNvSpPr>
          <p:nvPr>
            <p:ph type="dt" sz="half" idx="10"/>
          </p:nvPr>
        </p:nvSpPr>
        <p:spPr/>
        <p:txBody>
          <a:bodyPr/>
          <a:lstStyle/>
          <a:p>
            <a:fld id="{22A5A695-57C9-EF42-97C5-3B0CF9543271}" type="datetimeFigureOut">
              <a:rPr kumimoji="1" lang="zh-CN" altLang="en-US" smtClean="0"/>
              <a:t>2019-4-21,Sun</a:t>
            </a:fld>
            <a:endParaRPr kumimoji="1" lang="zh-CN" altLang="en-US"/>
          </a:p>
        </p:txBody>
      </p:sp>
      <p:sp>
        <p:nvSpPr>
          <p:cNvPr id="5" name="页脚占位符 4">
            <a:extLst>
              <a:ext uri="{FF2B5EF4-FFF2-40B4-BE49-F238E27FC236}">
                <a16:creationId xmlns:a16="http://schemas.microsoft.com/office/drawing/2014/main" id="{3A59CC51-693C-C14D-B877-52BA9587B57D}"/>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22F24BB7-AFAB-9447-9E3D-646983EA6C48}"/>
              </a:ext>
            </a:extLst>
          </p:cNvPr>
          <p:cNvSpPr>
            <a:spLocks noGrp="1"/>
          </p:cNvSpPr>
          <p:nvPr>
            <p:ph type="sldNum" sz="quarter" idx="12"/>
          </p:nvPr>
        </p:nvSpPr>
        <p:spPr/>
        <p:txBody>
          <a:body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41588543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B02363-567A-2C4B-821D-45082C2B8AB3}"/>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AEB30150-1F43-604F-A3E8-799CA915A1E2}"/>
              </a:ext>
            </a:extLst>
          </p:cNvPr>
          <p:cNvSpPr>
            <a:spLocks noGrp="1"/>
          </p:cNvSpPr>
          <p:nvPr>
            <p:ph idx="1"/>
          </p:nvPr>
        </p:nvSpPr>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1947F77A-C929-0245-99E8-D921AA1AC88B}"/>
              </a:ext>
            </a:extLst>
          </p:cNvPr>
          <p:cNvSpPr>
            <a:spLocks noGrp="1"/>
          </p:cNvSpPr>
          <p:nvPr>
            <p:ph type="dt" sz="half" idx="10"/>
          </p:nvPr>
        </p:nvSpPr>
        <p:spPr/>
        <p:txBody>
          <a:bodyPr/>
          <a:lstStyle/>
          <a:p>
            <a:fld id="{22A5A695-57C9-EF42-97C5-3B0CF9543271}" type="datetimeFigureOut">
              <a:rPr kumimoji="1" lang="zh-CN" altLang="en-US" smtClean="0"/>
              <a:t>2019-4-21,Sun</a:t>
            </a:fld>
            <a:endParaRPr kumimoji="1" lang="zh-CN" altLang="en-US"/>
          </a:p>
        </p:txBody>
      </p:sp>
      <p:sp>
        <p:nvSpPr>
          <p:cNvPr id="5" name="页脚占位符 4">
            <a:extLst>
              <a:ext uri="{FF2B5EF4-FFF2-40B4-BE49-F238E27FC236}">
                <a16:creationId xmlns:a16="http://schemas.microsoft.com/office/drawing/2014/main" id="{A86B9148-C30E-0C47-A00F-C25675DB2A51}"/>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2A51FCF1-4D1D-E645-BE38-DDF626E8317D}"/>
              </a:ext>
            </a:extLst>
          </p:cNvPr>
          <p:cNvSpPr>
            <a:spLocks noGrp="1"/>
          </p:cNvSpPr>
          <p:nvPr>
            <p:ph type="sldNum" sz="quarter" idx="12"/>
          </p:nvPr>
        </p:nvSpPr>
        <p:spPr/>
        <p:txBody>
          <a:body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26714226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C7E43BF-AE92-B34A-96D5-556BD06E90C9}"/>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71742294-D252-5945-BA2C-9908FA57A42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编辑母版文本样式</a:t>
            </a:r>
          </a:p>
        </p:txBody>
      </p:sp>
      <p:sp>
        <p:nvSpPr>
          <p:cNvPr id="4" name="日期占位符 3">
            <a:extLst>
              <a:ext uri="{FF2B5EF4-FFF2-40B4-BE49-F238E27FC236}">
                <a16:creationId xmlns:a16="http://schemas.microsoft.com/office/drawing/2014/main" id="{12554613-0BFB-1340-A332-54E2F8748B81}"/>
              </a:ext>
            </a:extLst>
          </p:cNvPr>
          <p:cNvSpPr>
            <a:spLocks noGrp="1"/>
          </p:cNvSpPr>
          <p:nvPr>
            <p:ph type="dt" sz="half" idx="10"/>
          </p:nvPr>
        </p:nvSpPr>
        <p:spPr/>
        <p:txBody>
          <a:bodyPr/>
          <a:lstStyle/>
          <a:p>
            <a:fld id="{22A5A695-57C9-EF42-97C5-3B0CF9543271}" type="datetimeFigureOut">
              <a:rPr kumimoji="1" lang="zh-CN" altLang="en-US" smtClean="0"/>
              <a:t>2019-4-21,Sun</a:t>
            </a:fld>
            <a:endParaRPr kumimoji="1" lang="zh-CN" altLang="en-US"/>
          </a:p>
        </p:txBody>
      </p:sp>
      <p:sp>
        <p:nvSpPr>
          <p:cNvPr id="5" name="页脚占位符 4">
            <a:extLst>
              <a:ext uri="{FF2B5EF4-FFF2-40B4-BE49-F238E27FC236}">
                <a16:creationId xmlns:a16="http://schemas.microsoft.com/office/drawing/2014/main" id="{05A8EDE7-823B-C74F-9CB0-BB745E765574}"/>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625A9AF5-96BA-C74F-866F-4894D838B252}"/>
              </a:ext>
            </a:extLst>
          </p:cNvPr>
          <p:cNvSpPr>
            <a:spLocks noGrp="1"/>
          </p:cNvSpPr>
          <p:nvPr>
            <p:ph type="sldNum" sz="quarter" idx="12"/>
          </p:nvPr>
        </p:nvSpPr>
        <p:spPr/>
        <p:txBody>
          <a:body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40941862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D505C5C-2908-CE4D-AC01-7BC007D54B67}"/>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C46D2A97-0BB4-EA4B-A566-35FF4D0A5EBA}"/>
              </a:ext>
            </a:extLst>
          </p:cNvPr>
          <p:cNvSpPr>
            <a:spLocks noGrp="1"/>
          </p:cNvSpPr>
          <p:nvPr>
            <p:ph sz="half" idx="1"/>
          </p:nvPr>
        </p:nvSpPr>
        <p:spPr>
          <a:xfrm>
            <a:off x="838200" y="1825625"/>
            <a:ext cx="5181600" cy="435133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内容占位符 3">
            <a:extLst>
              <a:ext uri="{FF2B5EF4-FFF2-40B4-BE49-F238E27FC236}">
                <a16:creationId xmlns:a16="http://schemas.microsoft.com/office/drawing/2014/main" id="{E587DA5C-905A-6544-927A-6B3CFDD464EB}"/>
              </a:ext>
            </a:extLst>
          </p:cNvPr>
          <p:cNvSpPr>
            <a:spLocks noGrp="1"/>
          </p:cNvSpPr>
          <p:nvPr>
            <p:ph sz="half" idx="2"/>
          </p:nvPr>
        </p:nvSpPr>
        <p:spPr>
          <a:xfrm>
            <a:off x="6172200" y="1825625"/>
            <a:ext cx="5181600" cy="435133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5" name="日期占位符 4">
            <a:extLst>
              <a:ext uri="{FF2B5EF4-FFF2-40B4-BE49-F238E27FC236}">
                <a16:creationId xmlns:a16="http://schemas.microsoft.com/office/drawing/2014/main" id="{85CD5A49-3A68-3241-8E64-69CDCEB5427E}"/>
              </a:ext>
            </a:extLst>
          </p:cNvPr>
          <p:cNvSpPr>
            <a:spLocks noGrp="1"/>
          </p:cNvSpPr>
          <p:nvPr>
            <p:ph type="dt" sz="half" idx="10"/>
          </p:nvPr>
        </p:nvSpPr>
        <p:spPr/>
        <p:txBody>
          <a:bodyPr/>
          <a:lstStyle/>
          <a:p>
            <a:fld id="{22A5A695-57C9-EF42-97C5-3B0CF9543271}" type="datetimeFigureOut">
              <a:rPr kumimoji="1" lang="zh-CN" altLang="en-US" smtClean="0"/>
              <a:t>2019-4-21,Sun</a:t>
            </a:fld>
            <a:endParaRPr kumimoji="1" lang="zh-CN" altLang="en-US"/>
          </a:p>
        </p:txBody>
      </p:sp>
      <p:sp>
        <p:nvSpPr>
          <p:cNvPr id="6" name="页脚占位符 5">
            <a:extLst>
              <a:ext uri="{FF2B5EF4-FFF2-40B4-BE49-F238E27FC236}">
                <a16:creationId xmlns:a16="http://schemas.microsoft.com/office/drawing/2014/main" id="{DB7C222F-CC22-1E45-96EF-D72E65E695D9}"/>
              </a:ext>
            </a:extLst>
          </p:cNvPr>
          <p:cNvSpPr>
            <a:spLocks noGrp="1"/>
          </p:cNvSpPr>
          <p:nvPr>
            <p:ph type="ftr" sz="quarter" idx="11"/>
          </p:nvPr>
        </p:nvSpPr>
        <p:spPr/>
        <p:txBody>
          <a:bodyPr/>
          <a:lstStyle/>
          <a:p>
            <a:endParaRPr kumimoji="1" lang="zh-CN" altLang="en-US"/>
          </a:p>
        </p:txBody>
      </p:sp>
      <p:sp>
        <p:nvSpPr>
          <p:cNvPr id="7" name="幻灯片编号占位符 6">
            <a:extLst>
              <a:ext uri="{FF2B5EF4-FFF2-40B4-BE49-F238E27FC236}">
                <a16:creationId xmlns:a16="http://schemas.microsoft.com/office/drawing/2014/main" id="{37F4A100-1EFA-514D-B9E0-B482C0302D32}"/>
              </a:ext>
            </a:extLst>
          </p:cNvPr>
          <p:cNvSpPr>
            <a:spLocks noGrp="1"/>
          </p:cNvSpPr>
          <p:nvPr>
            <p:ph type="sldNum" sz="quarter" idx="12"/>
          </p:nvPr>
        </p:nvSpPr>
        <p:spPr/>
        <p:txBody>
          <a:body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7300308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10F832-F2AA-194C-A733-BA7C3CA885D2}"/>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6EEC9A48-A72B-5840-A467-D837D644D0F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编辑母版文本样式</a:t>
            </a:r>
          </a:p>
        </p:txBody>
      </p:sp>
      <p:sp>
        <p:nvSpPr>
          <p:cNvPr id="4" name="内容占位符 3">
            <a:extLst>
              <a:ext uri="{FF2B5EF4-FFF2-40B4-BE49-F238E27FC236}">
                <a16:creationId xmlns:a16="http://schemas.microsoft.com/office/drawing/2014/main" id="{74114C42-E31D-0640-A1D5-978956A5349B}"/>
              </a:ext>
            </a:extLst>
          </p:cNvPr>
          <p:cNvSpPr>
            <a:spLocks noGrp="1"/>
          </p:cNvSpPr>
          <p:nvPr>
            <p:ph sz="half" idx="2"/>
          </p:nvPr>
        </p:nvSpPr>
        <p:spPr>
          <a:xfrm>
            <a:off x="839788" y="2505075"/>
            <a:ext cx="5157787" cy="368458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5" name="文本占位符 4">
            <a:extLst>
              <a:ext uri="{FF2B5EF4-FFF2-40B4-BE49-F238E27FC236}">
                <a16:creationId xmlns:a16="http://schemas.microsoft.com/office/drawing/2014/main" id="{34EA304F-333A-2840-B876-72CEBF75A4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编辑母版文本样式</a:t>
            </a:r>
          </a:p>
        </p:txBody>
      </p:sp>
      <p:sp>
        <p:nvSpPr>
          <p:cNvPr id="6" name="内容占位符 5">
            <a:extLst>
              <a:ext uri="{FF2B5EF4-FFF2-40B4-BE49-F238E27FC236}">
                <a16:creationId xmlns:a16="http://schemas.microsoft.com/office/drawing/2014/main" id="{C4712198-DA09-3042-BFF7-C62B87E78788}"/>
              </a:ext>
            </a:extLst>
          </p:cNvPr>
          <p:cNvSpPr>
            <a:spLocks noGrp="1"/>
          </p:cNvSpPr>
          <p:nvPr>
            <p:ph sz="quarter" idx="4"/>
          </p:nvPr>
        </p:nvSpPr>
        <p:spPr>
          <a:xfrm>
            <a:off x="6172200" y="2505075"/>
            <a:ext cx="5183188" cy="368458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7" name="日期占位符 6">
            <a:extLst>
              <a:ext uri="{FF2B5EF4-FFF2-40B4-BE49-F238E27FC236}">
                <a16:creationId xmlns:a16="http://schemas.microsoft.com/office/drawing/2014/main" id="{D5DDA5D2-6918-8C4C-9E5C-6F239E99B2EB}"/>
              </a:ext>
            </a:extLst>
          </p:cNvPr>
          <p:cNvSpPr>
            <a:spLocks noGrp="1"/>
          </p:cNvSpPr>
          <p:nvPr>
            <p:ph type="dt" sz="half" idx="10"/>
          </p:nvPr>
        </p:nvSpPr>
        <p:spPr/>
        <p:txBody>
          <a:bodyPr/>
          <a:lstStyle/>
          <a:p>
            <a:fld id="{22A5A695-57C9-EF42-97C5-3B0CF9543271}" type="datetimeFigureOut">
              <a:rPr kumimoji="1" lang="zh-CN" altLang="en-US" smtClean="0"/>
              <a:t>2019-4-21,Sun</a:t>
            </a:fld>
            <a:endParaRPr kumimoji="1" lang="zh-CN" altLang="en-US"/>
          </a:p>
        </p:txBody>
      </p:sp>
      <p:sp>
        <p:nvSpPr>
          <p:cNvPr id="8" name="页脚占位符 7">
            <a:extLst>
              <a:ext uri="{FF2B5EF4-FFF2-40B4-BE49-F238E27FC236}">
                <a16:creationId xmlns:a16="http://schemas.microsoft.com/office/drawing/2014/main" id="{94216F9E-CCF1-C047-8A72-0AAE0A80D24E}"/>
              </a:ext>
            </a:extLst>
          </p:cNvPr>
          <p:cNvSpPr>
            <a:spLocks noGrp="1"/>
          </p:cNvSpPr>
          <p:nvPr>
            <p:ph type="ftr" sz="quarter" idx="11"/>
          </p:nvPr>
        </p:nvSpPr>
        <p:spPr/>
        <p:txBody>
          <a:bodyPr/>
          <a:lstStyle/>
          <a:p>
            <a:endParaRPr kumimoji="1" lang="zh-CN" altLang="en-US"/>
          </a:p>
        </p:txBody>
      </p:sp>
      <p:sp>
        <p:nvSpPr>
          <p:cNvPr id="9" name="幻灯片编号占位符 8">
            <a:extLst>
              <a:ext uri="{FF2B5EF4-FFF2-40B4-BE49-F238E27FC236}">
                <a16:creationId xmlns:a16="http://schemas.microsoft.com/office/drawing/2014/main" id="{30D927D9-3481-584C-B94D-B0F63D78AE2B}"/>
              </a:ext>
            </a:extLst>
          </p:cNvPr>
          <p:cNvSpPr>
            <a:spLocks noGrp="1"/>
          </p:cNvSpPr>
          <p:nvPr>
            <p:ph type="sldNum" sz="quarter" idx="12"/>
          </p:nvPr>
        </p:nvSpPr>
        <p:spPr/>
        <p:txBody>
          <a:body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21921966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94D81F-714A-154A-8036-602F52F65F4C}"/>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0A17BB60-30E6-9D46-8A32-4BB3FE9899D7}"/>
              </a:ext>
            </a:extLst>
          </p:cNvPr>
          <p:cNvSpPr>
            <a:spLocks noGrp="1"/>
          </p:cNvSpPr>
          <p:nvPr>
            <p:ph type="dt" sz="half" idx="10"/>
          </p:nvPr>
        </p:nvSpPr>
        <p:spPr/>
        <p:txBody>
          <a:bodyPr/>
          <a:lstStyle/>
          <a:p>
            <a:fld id="{22A5A695-57C9-EF42-97C5-3B0CF9543271}" type="datetimeFigureOut">
              <a:rPr kumimoji="1" lang="zh-CN" altLang="en-US" smtClean="0"/>
              <a:t>2019-4-21,Sun</a:t>
            </a:fld>
            <a:endParaRPr kumimoji="1" lang="zh-CN" altLang="en-US"/>
          </a:p>
        </p:txBody>
      </p:sp>
      <p:sp>
        <p:nvSpPr>
          <p:cNvPr id="4" name="页脚占位符 3">
            <a:extLst>
              <a:ext uri="{FF2B5EF4-FFF2-40B4-BE49-F238E27FC236}">
                <a16:creationId xmlns:a16="http://schemas.microsoft.com/office/drawing/2014/main" id="{02580A57-1990-4A40-921A-1DC86A73FCA5}"/>
              </a:ext>
            </a:extLst>
          </p:cNvPr>
          <p:cNvSpPr>
            <a:spLocks noGrp="1"/>
          </p:cNvSpPr>
          <p:nvPr>
            <p:ph type="ftr" sz="quarter" idx="11"/>
          </p:nvPr>
        </p:nvSpPr>
        <p:spPr/>
        <p:txBody>
          <a:bodyPr/>
          <a:lstStyle/>
          <a:p>
            <a:endParaRPr kumimoji="1" lang="zh-CN" altLang="en-US"/>
          </a:p>
        </p:txBody>
      </p:sp>
      <p:sp>
        <p:nvSpPr>
          <p:cNvPr id="5" name="幻灯片编号占位符 4">
            <a:extLst>
              <a:ext uri="{FF2B5EF4-FFF2-40B4-BE49-F238E27FC236}">
                <a16:creationId xmlns:a16="http://schemas.microsoft.com/office/drawing/2014/main" id="{440EA12B-BDA9-4F4D-8991-A61B510C004A}"/>
              </a:ext>
            </a:extLst>
          </p:cNvPr>
          <p:cNvSpPr>
            <a:spLocks noGrp="1"/>
          </p:cNvSpPr>
          <p:nvPr>
            <p:ph type="sldNum" sz="quarter" idx="12"/>
          </p:nvPr>
        </p:nvSpPr>
        <p:spPr/>
        <p:txBody>
          <a:body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8543361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461C569-D653-D247-AF53-2977384263FE}"/>
              </a:ext>
            </a:extLst>
          </p:cNvPr>
          <p:cNvSpPr>
            <a:spLocks noGrp="1"/>
          </p:cNvSpPr>
          <p:nvPr>
            <p:ph type="dt" sz="half" idx="10"/>
          </p:nvPr>
        </p:nvSpPr>
        <p:spPr/>
        <p:txBody>
          <a:bodyPr/>
          <a:lstStyle/>
          <a:p>
            <a:fld id="{22A5A695-57C9-EF42-97C5-3B0CF9543271}" type="datetimeFigureOut">
              <a:rPr kumimoji="1" lang="zh-CN" altLang="en-US" smtClean="0"/>
              <a:t>2019-4-21,Sun</a:t>
            </a:fld>
            <a:endParaRPr kumimoji="1" lang="zh-CN" altLang="en-US"/>
          </a:p>
        </p:txBody>
      </p:sp>
      <p:sp>
        <p:nvSpPr>
          <p:cNvPr id="3" name="页脚占位符 2">
            <a:extLst>
              <a:ext uri="{FF2B5EF4-FFF2-40B4-BE49-F238E27FC236}">
                <a16:creationId xmlns:a16="http://schemas.microsoft.com/office/drawing/2014/main" id="{6D9C0DA3-1C41-F04B-9DCA-C4BBF16A29FD}"/>
              </a:ext>
            </a:extLst>
          </p:cNvPr>
          <p:cNvSpPr>
            <a:spLocks noGrp="1"/>
          </p:cNvSpPr>
          <p:nvPr>
            <p:ph type="ftr" sz="quarter" idx="11"/>
          </p:nvPr>
        </p:nvSpPr>
        <p:spPr/>
        <p:txBody>
          <a:bodyPr/>
          <a:lstStyle/>
          <a:p>
            <a:endParaRPr kumimoji="1" lang="zh-CN" altLang="en-US"/>
          </a:p>
        </p:txBody>
      </p:sp>
      <p:sp>
        <p:nvSpPr>
          <p:cNvPr id="4" name="幻灯片编号占位符 3">
            <a:extLst>
              <a:ext uri="{FF2B5EF4-FFF2-40B4-BE49-F238E27FC236}">
                <a16:creationId xmlns:a16="http://schemas.microsoft.com/office/drawing/2014/main" id="{D006D63C-AC90-2F41-88F8-863EC08A38EA}"/>
              </a:ext>
            </a:extLst>
          </p:cNvPr>
          <p:cNvSpPr>
            <a:spLocks noGrp="1"/>
          </p:cNvSpPr>
          <p:nvPr>
            <p:ph type="sldNum" sz="quarter" idx="12"/>
          </p:nvPr>
        </p:nvSpPr>
        <p:spPr/>
        <p:txBody>
          <a:body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27696516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6408039-F93C-374C-8EDB-5D3D0754A75A}"/>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C5288F38-4193-764C-8712-44E54FAF032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文本占位符 3">
            <a:extLst>
              <a:ext uri="{FF2B5EF4-FFF2-40B4-BE49-F238E27FC236}">
                <a16:creationId xmlns:a16="http://schemas.microsoft.com/office/drawing/2014/main" id="{2D017056-72D1-4541-8D78-C38D741436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编辑母版文本样式</a:t>
            </a:r>
          </a:p>
        </p:txBody>
      </p:sp>
      <p:sp>
        <p:nvSpPr>
          <p:cNvPr id="5" name="日期占位符 4">
            <a:extLst>
              <a:ext uri="{FF2B5EF4-FFF2-40B4-BE49-F238E27FC236}">
                <a16:creationId xmlns:a16="http://schemas.microsoft.com/office/drawing/2014/main" id="{38027CF8-7E37-3C4C-8788-7A45707EEAF9}"/>
              </a:ext>
            </a:extLst>
          </p:cNvPr>
          <p:cNvSpPr>
            <a:spLocks noGrp="1"/>
          </p:cNvSpPr>
          <p:nvPr>
            <p:ph type="dt" sz="half" idx="10"/>
          </p:nvPr>
        </p:nvSpPr>
        <p:spPr/>
        <p:txBody>
          <a:bodyPr/>
          <a:lstStyle/>
          <a:p>
            <a:fld id="{22A5A695-57C9-EF42-97C5-3B0CF9543271}" type="datetimeFigureOut">
              <a:rPr kumimoji="1" lang="zh-CN" altLang="en-US" smtClean="0"/>
              <a:t>2019-4-21,Sun</a:t>
            </a:fld>
            <a:endParaRPr kumimoji="1" lang="zh-CN" altLang="en-US"/>
          </a:p>
        </p:txBody>
      </p:sp>
      <p:sp>
        <p:nvSpPr>
          <p:cNvPr id="6" name="页脚占位符 5">
            <a:extLst>
              <a:ext uri="{FF2B5EF4-FFF2-40B4-BE49-F238E27FC236}">
                <a16:creationId xmlns:a16="http://schemas.microsoft.com/office/drawing/2014/main" id="{E9506B71-C0A8-A747-B67A-B48349AC2260}"/>
              </a:ext>
            </a:extLst>
          </p:cNvPr>
          <p:cNvSpPr>
            <a:spLocks noGrp="1"/>
          </p:cNvSpPr>
          <p:nvPr>
            <p:ph type="ftr" sz="quarter" idx="11"/>
          </p:nvPr>
        </p:nvSpPr>
        <p:spPr/>
        <p:txBody>
          <a:bodyPr/>
          <a:lstStyle/>
          <a:p>
            <a:endParaRPr kumimoji="1" lang="zh-CN" altLang="en-US"/>
          </a:p>
        </p:txBody>
      </p:sp>
      <p:sp>
        <p:nvSpPr>
          <p:cNvPr id="7" name="幻灯片编号占位符 6">
            <a:extLst>
              <a:ext uri="{FF2B5EF4-FFF2-40B4-BE49-F238E27FC236}">
                <a16:creationId xmlns:a16="http://schemas.microsoft.com/office/drawing/2014/main" id="{FAB3B602-BB14-AB4B-BBB6-72AD34D45CDA}"/>
              </a:ext>
            </a:extLst>
          </p:cNvPr>
          <p:cNvSpPr>
            <a:spLocks noGrp="1"/>
          </p:cNvSpPr>
          <p:nvPr>
            <p:ph type="sldNum" sz="quarter" idx="12"/>
          </p:nvPr>
        </p:nvSpPr>
        <p:spPr/>
        <p:txBody>
          <a:body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1652592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6AE51E-4086-5C4E-BD32-CF312322C15A}"/>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991B55C5-A86A-1441-9826-0261CFA5E52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603EE32C-3CB6-BE46-BF6D-11041D95D4A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编辑母版文本样式</a:t>
            </a:r>
          </a:p>
        </p:txBody>
      </p:sp>
      <p:sp>
        <p:nvSpPr>
          <p:cNvPr id="5" name="日期占位符 4">
            <a:extLst>
              <a:ext uri="{FF2B5EF4-FFF2-40B4-BE49-F238E27FC236}">
                <a16:creationId xmlns:a16="http://schemas.microsoft.com/office/drawing/2014/main" id="{F1F7CB71-D521-A14A-8A39-C08190F9E19E}"/>
              </a:ext>
            </a:extLst>
          </p:cNvPr>
          <p:cNvSpPr>
            <a:spLocks noGrp="1"/>
          </p:cNvSpPr>
          <p:nvPr>
            <p:ph type="dt" sz="half" idx="10"/>
          </p:nvPr>
        </p:nvSpPr>
        <p:spPr/>
        <p:txBody>
          <a:bodyPr/>
          <a:lstStyle/>
          <a:p>
            <a:fld id="{22A5A695-57C9-EF42-97C5-3B0CF9543271}" type="datetimeFigureOut">
              <a:rPr kumimoji="1" lang="zh-CN" altLang="en-US" smtClean="0"/>
              <a:t>2019-4-21,Sun</a:t>
            </a:fld>
            <a:endParaRPr kumimoji="1" lang="zh-CN" altLang="en-US"/>
          </a:p>
        </p:txBody>
      </p:sp>
      <p:sp>
        <p:nvSpPr>
          <p:cNvPr id="6" name="页脚占位符 5">
            <a:extLst>
              <a:ext uri="{FF2B5EF4-FFF2-40B4-BE49-F238E27FC236}">
                <a16:creationId xmlns:a16="http://schemas.microsoft.com/office/drawing/2014/main" id="{E2313BB3-218C-0444-BF1C-2810B1B55FB3}"/>
              </a:ext>
            </a:extLst>
          </p:cNvPr>
          <p:cNvSpPr>
            <a:spLocks noGrp="1"/>
          </p:cNvSpPr>
          <p:nvPr>
            <p:ph type="ftr" sz="quarter" idx="11"/>
          </p:nvPr>
        </p:nvSpPr>
        <p:spPr/>
        <p:txBody>
          <a:bodyPr/>
          <a:lstStyle/>
          <a:p>
            <a:endParaRPr kumimoji="1" lang="zh-CN" altLang="en-US"/>
          </a:p>
        </p:txBody>
      </p:sp>
      <p:sp>
        <p:nvSpPr>
          <p:cNvPr id="7" name="幻灯片编号占位符 6">
            <a:extLst>
              <a:ext uri="{FF2B5EF4-FFF2-40B4-BE49-F238E27FC236}">
                <a16:creationId xmlns:a16="http://schemas.microsoft.com/office/drawing/2014/main" id="{4C928454-C226-5044-B9EF-4C91121ECBA6}"/>
              </a:ext>
            </a:extLst>
          </p:cNvPr>
          <p:cNvSpPr>
            <a:spLocks noGrp="1"/>
          </p:cNvSpPr>
          <p:nvPr>
            <p:ph type="sldNum" sz="quarter" idx="12"/>
          </p:nvPr>
        </p:nvSpPr>
        <p:spPr/>
        <p:txBody>
          <a:body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40758719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20CDCEEC-A5B0-BC48-B5B2-F3B2EC31672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3B5E365F-F418-3049-9AA4-3DED980038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DEAC8562-DC18-B146-8526-A54867D9BA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A5A695-57C9-EF42-97C5-3B0CF9543271}" type="datetimeFigureOut">
              <a:rPr kumimoji="1" lang="zh-CN" altLang="en-US" smtClean="0"/>
              <a:t>2019-4-21,Sun</a:t>
            </a:fld>
            <a:endParaRPr kumimoji="1" lang="zh-CN" altLang="en-US"/>
          </a:p>
        </p:txBody>
      </p:sp>
      <p:sp>
        <p:nvSpPr>
          <p:cNvPr id="5" name="页脚占位符 4">
            <a:extLst>
              <a:ext uri="{FF2B5EF4-FFF2-40B4-BE49-F238E27FC236}">
                <a16:creationId xmlns:a16="http://schemas.microsoft.com/office/drawing/2014/main" id="{CE15682F-7AA7-B140-B10A-E0A17F866D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a:extLst>
              <a:ext uri="{FF2B5EF4-FFF2-40B4-BE49-F238E27FC236}">
                <a16:creationId xmlns:a16="http://schemas.microsoft.com/office/drawing/2014/main" id="{A1B85872-C75A-234C-B7B6-3AA1B7C711F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AA7F1F-729E-9C41-AD69-F9FB9033E55E}" type="slidenum">
              <a:rPr kumimoji="1" lang="zh-CN" altLang="en-US" smtClean="0"/>
              <a:t>‹#›</a:t>
            </a:fld>
            <a:endParaRPr kumimoji="1" lang="zh-CN" altLang="en-US"/>
          </a:p>
        </p:txBody>
      </p:sp>
    </p:spTree>
    <p:extLst>
      <p:ext uri="{BB962C8B-B14F-4D97-AF65-F5344CB8AC3E}">
        <p14:creationId xmlns:p14="http://schemas.microsoft.com/office/powerpoint/2010/main" val="7590672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docs.vmware.com/cn/VMware-vSphere/6.0/com.vmware.vsphere.install.doc/GUID-6FFA928F-7F7D-4B1A-B05C-777279233A77.html#GUID-6FFA928F-7F7D-4B1A-B05C-777279233A77__SSETUP_ESXI_INSTALL64571"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docs.vmware.com/cn/" TargetMode="External"/><Relationship Id="rId2" Type="http://schemas.openxmlformats.org/officeDocument/2006/relationships/hyperlink" Target="http://172.30.120.101:8090/pages/viewpage.action?pageId=7209966"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55197E-03C5-DC4D-99B4-BB8328A52E2F}"/>
              </a:ext>
            </a:extLst>
          </p:cNvPr>
          <p:cNvSpPr>
            <a:spLocks noGrp="1"/>
          </p:cNvSpPr>
          <p:nvPr>
            <p:ph type="ctrTitle"/>
          </p:nvPr>
        </p:nvSpPr>
        <p:spPr>
          <a:xfrm>
            <a:off x="624467" y="1122363"/>
            <a:ext cx="10560205" cy="2387600"/>
          </a:xfrm>
        </p:spPr>
        <p:txBody>
          <a:bodyPr/>
          <a:lstStyle/>
          <a:p>
            <a:r>
              <a:rPr kumimoji="1" lang="en-US" altLang="zh-Hans" b="1" dirty="0"/>
              <a:t>V</a:t>
            </a:r>
            <a:r>
              <a:rPr kumimoji="1" lang="en-US" altLang="zh-CN" b="1" dirty="0"/>
              <a:t>M</a:t>
            </a:r>
            <a:r>
              <a:rPr kumimoji="1" lang="en-US" altLang="zh-Hans" b="1" dirty="0"/>
              <a:t>ware</a:t>
            </a:r>
            <a:r>
              <a:rPr kumimoji="1" lang="zh-CN" altLang="en-US" b="1" dirty="0"/>
              <a:t>虚拟化操作和运维</a:t>
            </a:r>
          </a:p>
        </p:txBody>
      </p:sp>
    </p:spTree>
    <p:extLst>
      <p:ext uri="{BB962C8B-B14F-4D97-AF65-F5344CB8AC3E}">
        <p14:creationId xmlns:p14="http://schemas.microsoft.com/office/powerpoint/2010/main" val="10481921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58D324-6964-C843-80EE-860CA1407DB4}"/>
              </a:ext>
            </a:extLst>
          </p:cNvPr>
          <p:cNvSpPr>
            <a:spLocks noGrp="1"/>
          </p:cNvSpPr>
          <p:nvPr>
            <p:ph type="title"/>
          </p:nvPr>
        </p:nvSpPr>
        <p:spPr>
          <a:xfrm>
            <a:off x="648630" y="81116"/>
            <a:ext cx="10515600" cy="731683"/>
          </a:xfrm>
        </p:spPr>
        <p:txBody>
          <a:bodyPr/>
          <a:lstStyle/>
          <a:p>
            <a:r>
              <a:rPr lang="en-US" altLang="zh-CN" b="1" dirty="0"/>
              <a:t>VMware vSphere </a:t>
            </a:r>
            <a:r>
              <a:rPr lang="zh-CN" altLang="en-US" b="1" dirty="0"/>
              <a:t>组件层之间的关系</a:t>
            </a:r>
            <a:endParaRPr kumimoji="1" lang="zh-CN" altLang="en-US" dirty="0"/>
          </a:p>
        </p:txBody>
      </p:sp>
      <p:sp>
        <p:nvSpPr>
          <p:cNvPr id="3" name="内容占位符 2">
            <a:extLst>
              <a:ext uri="{FF2B5EF4-FFF2-40B4-BE49-F238E27FC236}">
                <a16:creationId xmlns:a16="http://schemas.microsoft.com/office/drawing/2014/main" id="{8CA150C8-ACC7-B74A-AEC4-E366DBDAA447}"/>
              </a:ext>
            </a:extLst>
          </p:cNvPr>
          <p:cNvSpPr>
            <a:spLocks noGrp="1"/>
          </p:cNvSpPr>
          <p:nvPr>
            <p:ph idx="1"/>
          </p:nvPr>
        </p:nvSpPr>
        <p:spPr/>
        <p:txBody>
          <a:bodyPr/>
          <a:lstStyle/>
          <a:p>
            <a:endParaRPr kumimoji="1" lang="zh-CN" altLang="en-US" dirty="0"/>
          </a:p>
        </p:txBody>
      </p:sp>
      <p:pic>
        <p:nvPicPr>
          <p:cNvPr id="4" name="图片 3">
            <a:extLst>
              <a:ext uri="{FF2B5EF4-FFF2-40B4-BE49-F238E27FC236}">
                <a16:creationId xmlns:a16="http://schemas.microsoft.com/office/drawing/2014/main" id="{209750D2-B670-AE41-A5FE-AE3E1E8759D1}"/>
              </a:ext>
            </a:extLst>
          </p:cNvPr>
          <p:cNvPicPr>
            <a:picLocks noChangeAspect="1"/>
          </p:cNvPicPr>
          <p:nvPr/>
        </p:nvPicPr>
        <p:blipFill>
          <a:blip r:embed="rId2"/>
          <a:stretch>
            <a:fillRect/>
          </a:stretch>
        </p:blipFill>
        <p:spPr>
          <a:xfrm>
            <a:off x="1700213" y="1059667"/>
            <a:ext cx="7186613" cy="5494065"/>
          </a:xfrm>
          <a:prstGeom prst="rect">
            <a:avLst/>
          </a:prstGeom>
        </p:spPr>
      </p:pic>
    </p:spTree>
    <p:extLst>
      <p:ext uri="{BB962C8B-B14F-4D97-AF65-F5344CB8AC3E}">
        <p14:creationId xmlns:p14="http://schemas.microsoft.com/office/powerpoint/2010/main" val="10861266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57777D7-73E6-1E46-9F45-F44B10A2683F}"/>
              </a:ext>
            </a:extLst>
          </p:cNvPr>
          <p:cNvSpPr>
            <a:spLocks noGrp="1"/>
          </p:cNvSpPr>
          <p:nvPr>
            <p:ph type="title"/>
          </p:nvPr>
        </p:nvSpPr>
        <p:spPr>
          <a:xfrm>
            <a:off x="838200" y="142875"/>
            <a:ext cx="10515600" cy="862013"/>
          </a:xfrm>
        </p:spPr>
        <p:txBody>
          <a:bodyPr/>
          <a:lstStyle/>
          <a:p>
            <a:r>
              <a:rPr lang="en-US" altLang="zh-CN" b="1" dirty="0"/>
              <a:t>VMware vSphere </a:t>
            </a:r>
            <a:r>
              <a:rPr lang="zh-CN" altLang="en-US" b="1" dirty="0"/>
              <a:t>数据中心的物理拓扑</a:t>
            </a:r>
            <a:endParaRPr kumimoji="1" lang="zh-CN" altLang="en-US" dirty="0"/>
          </a:p>
        </p:txBody>
      </p:sp>
      <p:sp>
        <p:nvSpPr>
          <p:cNvPr id="3" name="内容占位符 2">
            <a:extLst>
              <a:ext uri="{FF2B5EF4-FFF2-40B4-BE49-F238E27FC236}">
                <a16:creationId xmlns:a16="http://schemas.microsoft.com/office/drawing/2014/main" id="{1C7199F7-1910-6449-BB3E-1D586E9FBC16}"/>
              </a:ext>
            </a:extLst>
          </p:cNvPr>
          <p:cNvSpPr>
            <a:spLocks noGrp="1"/>
          </p:cNvSpPr>
          <p:nvPr>
            <p:ph idx="1"/>
          </p:nvPr>
        </p:nvSpPr>
        <p:spPr/>
        <p:txBody>
          <a:bodyPr/>
          <a:lstStyle/>
          <a:p>
            <a:endParaRPr kumimoji="1" lang="zh-CN" altLang="en-US" dirty="0"/>
          </a:p>
        </p:txBody>
      </p:sp>
      <p:pic>
        <p:nvPicPr>
          <p:cNvPr id="4" name="图片 3">
            <a:extLst>
              <a:ext uri="{FF2B5EF4-FFF2-40B4-BE49-F238E27FC236}">
                <a16:creationId xmlns:a16="http://schemas.microsoft.com/office/drawing/2014/main" id="{A401FB52-77C1-FE43-BDE3-82DD086A7C5C}"/>
              </a:ext>
            </a:extLst>
          </p:cNvPr>
          <p:cNvPicPr>
            <a:picLocks noChangeAspect="1"/>
          </p:cNvPicPr>
          <p:nvPr/>
        </p:nvPicPr>
        <p:blipFill>
          <a:blip r:embed="rId2"/>
          <a:stretch>
            <a:fillRect/>
          </a:stretch>
        </p:blipFill>
        <p:spPr>
          <a:xfrm>
            <a:off x="2411413" y="1258094"/>
            <a:ext cx="5969000" cy="5486400"/>
          </a:xfrm>
          <a:prstGeom prst="rect">
            <a:avLst/>
          </a:prstGeom>
        </p:spPr>
      </p:pic>
    </p:spTree>
    <p:extLst>
      <p:ext uri="{BB962C8B-B14F-4D97-AF65-F5344CB8AC3E}">
        <p14:creationId xmlns:p14="http://schemas.microsoft.com/office/powerpoint/2010/main" val="1425870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440DC9-040B-7647-9BFD-DF127CD00B44}"/>
              </a:ext>
            </a:extLst>
          </p:cNvPr>
          <p:cNvSpPr>
            <a:spLocks noGrp="1"/>
          </p:cNvSpPr>
          <p:nvPr>
            <p:ph type="title"/>
          </p:nvPr>
        </p:nvSpPr>
        <p:spPr/>
        <p:txBody>
          <a:bodyPr/>
          <a:lstStyle/>
          <a:p>
            <a:r>
              <a:rPr lang="en-US" altLang="zh-CN" b="1" dirty="0"/>
              <a:t>VMware vSphere 6</a:t>
            </a:r>
            <a:r>
              <a:rPr lang="zh-CN" altLang="en-US" b="1" dirty="0"/>
              <a:t>组件</a:t>
            </a:r>
          </a:p>
        </p:txBody>
      </p:sp>
      <p:sp>
        <p:nvSpPr>
          <p:cNvPr id="3" name="内容占位符 2">
            <a:extLst>
              <a:ext uri="{FF2B5EF4-FFF2-40B4-BE49-F238E27FC236}">
                <a16:creationId xmlns:a16="http://schemas.microsoft.com/office/drawing/2014/main" id="{796AACE7-7A44-724F-966F-9CF1FE81CAB1}"/>
              </a:ext>
            </a:extLst>
          </p:cNvPr>
          <p:cNvSpPr>
            <a:spLocks noGrp="1"/>
          </p:cNvSpPr>
          <p:nvPr>
            <p:ph idx="1"/>
          </p:nvPr>
        </p:nvSpPr>
        <p:spPr/>
        <p:txBody>
          <a:bodyPr>
            <a:normAutofit/>
          </a:bodyPr>
          <a:lstStyle/>
          <a:p>
            <a:r>
              <a:rPr lang="en-US" altLang="zh-CN" b="1" dirty="0"/>
              <a:t>VMware </a:t>
            </a:r>
            <a:r>
              <a:rPr lang="en-US" altLang="zh-CN" b="1" dirty="0" err="1"/>
              <a:t>ESX</a:t>
            </a:r>
            <a:r>
              <a:rPr lang="en-US" altLang="zh-Hans" b="1" dirty="0" err="1"/>
              <a:t>i</a:t>
            </a:r>
            <a:r>
              <a:rPr lang="zh-Hans" altLang="en-US" b="1" dirty="0"/>
              <a:t>：</a:t>
            </a:r>
            <a:r>
              <a:rPr lang="zh-CN" altLang="en-US" dirty="0"/>
              <a:t>虚拟机平台管理程序</a:t>
            </a:r>
            <a:endParaRPr lang="en-US" altLang="zh-CN" b="1" dirty="0"/>
          </a:p>
          <a:p>
            <a:r>
              <a:rPr lang="en-US" altLang="zh-CN" b="1" dirty="0"/>
              <a:t>VMware </a:t>
            </a:r>
            <a:r>
              <a:rPr lang="en-US" altLang="zh-CN" b="1" dirty="0" err="1"/>
              <a:t>vCenter</a:t>
            </a:r>
            <a:r>
              <a:rPr lang="en-US" altLang="zh-CN" b="1" dirty="0"/>
              <a:t> Server</a:t>
            </a:r>
            <a:r>
              <a:rPr lang="zh-Hans" altLang="en-US" b="1" dirty="0"/>
              <a:t>：</a:t>
            </a:r>
            <a:r>
              <a:rPr lang="zh-CN" altLang="en-US" dirty="0"/>
              <a:t>虚拟化平台管理中心控制系统，有</a:t>
            </a:r>
            <a:r>
              <a:rPr lang="en-US" altLang="zh-CN" dirty="0"/>
              <a:t>windows</a:t>
            </a:r>
            <a:r>
              <a:rPr lang="zh-CN" altLang="en-US" dirty="0"/>
              <a:t>和</a:t>
            </a:r>
            <a:r>
              <a:rPr lang="en-US" altLang="zh-CN" dirty="0" err="1"/>
              <a:t>linux</a:t>
            </a:r>
            <a:r>
              <a:rPr lang="zh-CN" altLang="en-US" dirty="0"/>
              <a:t>版</a:t>
            </a:r>
            <a:endParaRPr lang="en-US" altLang="zh-CN" b="1" dirty="0"/>
          </a:p>
          <a:p>
            <a:r>
              <a:rPr lang="en-US" altLang="zh-CN" b="1" dirty="0"/>
              <a:t>vSphere Update Manager</a:t>
            </a:r>
            <a:r>
              <a:rPr lang="zh-Hans" altLang="en-US" b="1" dirty="0"/>
              <a:t>：</a:t>
            </a:r>
            <a:r>
              <a:rPr lang="zh-CN" altLang="en-US" dirty="0"/>
              <a:t>环境升级，打补丁的工具</a:t>
            </a:r>
            <a:endParaRPr lang="en-US" altLang="zh-CN" b="1" dirty="0"/>
          </a:p>
          <a:p>
            <a:r>
              <a:rPr lang="en-US" altLang="zh-CN" b="1" dirty="0"/>
              <a:t>VMware vSphere Client</a:t>
            </a:r>
            <a:r>
              <a:rPr lang="zh-CN" altLang="en-US" b="1" dirty="0"/>
              <a:t>和</a:t>
            </a:r>
            <a:r>
              <a:rPr lang="en-US" altLang="zh-CN" b="1" dirty="0"/>
              <a:t>vSphere Web Client</a:t>
            </a:r>
            <a:r>
              <a:rPr lang="zh-Hans" altLang="en-US" b="1" dirty="0"/>
              <a:t>：</a:t>
            </a:r>
            <a:r>
              <a:rPr lang="zh-CN" altLang="en-US" dirty="0"/>
              <a:t>客户端</a:t>
            </a:r>
            <a:endParaRPr lang="en-US" altLang="zh-CN" b="1" dirty="0"/>
          </a:p>
          <a:p>
            <a:r>
              <a:rPr lang="en-US" altLang="zh-CN" b="1" dirty="0" err="1"/>
              <a:t>vRealize</a:t>
            </a:r>
            <a:r>
              <a:rPr lang="en-US" altLang="zh-CN" b="1" dirty="0"/>
              <a:t> Orchestrator</a:t>
            </a:r>
            <a:r>
              <a:rPr lang="zh-CN" altLang="en-US" b="1" dirty="0"/>
              <a:t>（</a:t>
            </a:r>
            <a:r>
              <a:rPr lang="en-US" altLang="zh-CN" b="1" dirty="0" err="1"/>
              <a:t>vCenter</a:t>
            </a:r>
            <a:r>
              <a:rPr lang="en-US" altLang="zh-CN" b="1" dirty="0"/>
              <a:t> Orchestrator</a:t>
            </a:r>
            <a:r>
              <a:rPr lang="zh-CN" altLang="en-US" b="1" dirty="0"/>
              <a:t>）</a:t>
            </a:r>
            <a:r>
              <a:rPr lang="zh-Hans" altLang="en-US" b="1" dirty="0"/>
              <a:t>：</a:t>
            </a:r>
            <a:r>
              <a:rPr lang="zh-CN" altLang="en-US" dirty="0"/>
              <a:t>任务编排器</a:t>
            </a:r>
            <a:endParaRPr lang="en-US" altLang="zh-CN" dirty="0"/>
          </a:p>
          <a:p>
            <a:r>
              <a:rPr lang="en-US" altLang="zh-CN" b="1" dirty="0"/>
              <a:t>VMware Data Protection</a:t>
            </a:r>
            <a:r>
              <a:rPr lang="zh-Hans" altLang="en-US" b="1" dirty="0"/>
              <a:t>：</a:t>
            </a:r>
            <a:r>
              <a:rPr lang="zh-CN" altLang="en-US" dirty="0"/>
              <a:t>备份虚拟机</a:t>
            </a:r>
            <a:endParaRPr lang="en-US" altLang="zh-CN" b="1" dirty="0"/>
          </a:p>
          <a:p>
            <a:r>
              <a:rPr lang="en-US" altLang="zh-CN" b="1" dirty="0"/>
              <a:t>vSphere with Operations Management</a:t>
            </a:r>
            <a:r>
              <a:rPr lang="zh-Hans" altLang="en-US" b="1" dirty="0"/>
              <a:t>：</a:t>
            </a:r>
            <a:r>
              <a:rPr lang="zh-CN" altLang="en-US" dirty="0"/>
              <a:t>监控和管理的工具</a:t>
            </a:r>
            <a:br>
              <a:rPr lang="en-US" altLang="zh-CN" dirty="0"/>
            </a:br>
            <a:endParaRPr lang="en-US" altLang="zh-CN" b="1" dirty="0"/>
          </a:p>
          <a:p>
            <a:endParaRPr lang="en-US" altLang="zh-CN" b="1" dirty="0"/>
          </a:p>
        </p:txBody>
      </p:sp>
    </p:spTree>
    <p:extLst>
      <p:ext uri="{BB962C8B-B14F-4D97-AF65-F5344CB8AC3E}">
        <p14:creationId xmlns:p14="http://schemas.microsoft.com/office/powerpoint/2010/main" val="148834781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440DC9-040B-7647-9BFD-DF127CD00B44}"/>
              </a:ext>
            </a:extLst>
          </p:cNvPr>
          <p:cNvSpPr>
            <a:spLocks noGrp="1"/>
          </p:cNvSpPr>
          <p:nvPr>
            <p:ph type="title"/>
          </p:nvPr>
        </p:nvSpPr>
        <p:spPr/>
        <p:txBody>
          <a:bodyPr/>
          <a:lstStyle/>
          <a:p>
            <a:r>
              <a:rPr kumimoji="1" lang="zh-Hans" altLang="en-US" dirty="0"/>
              <a:t>产品特性</a:t>
            </a:r>
            <a:endParaRPr kumimoji="1" lang="zh-CN" altLang="en-US" dirty="0"/>
          </a:p>
        </p:txBody>
      </p:sp>
      <p:sp>
        <p:nvSpPr>
          <p:cNvPr id="3" name="内容占位符 2">
            <a:extLst>
              <a:ext uri="{FF2B5EF4-FFF2-40B4-BE49-F238E27FC236}">
                <a16:creationId xmlns:a16="http://schemas.microsoft.com/office/drawing/2014/main" id="{796AACE7-7A44-724F-966F-9CF1FE81CAB1}"/>
              </a:ext>
            </a:extLst>
          </p:cNvPr>
          <p:cNvSpPr>
            <a:spLocks noGrp="1"/>
          </p:cNvSpPr>
          <p:nvPr>
            <p:ph idx="1"/>
          </p:nvPr>
        </p:nvSpPr>
        <p:spPr/>
        <p:txBody>
          <a:bodyPr>
            <a:normAutofit fontScale="55000" lnSpcReduction="20000"/>
          </a:bodyPr>
          <a:lstStyle/>
          <a:p>
            <a:r>
              <a:rPr lang="en-US" altLang="zh-CN" dirty="0"/>
              <a:t>1</a:t>
            </a:r>
            <a:r>
              <a:rPr lang="zh-CN" altLang="en-US" dirty="0"/>
              <a:t>）</a:t>
            </a:r>
            <a:r>
              <a:rPr lang="en-US" altLang="zh-CN" dirty="0"/>
              <a:t>VMware </a:t>
            </a:r>
            <a:r>
              <a:rPr lang="en-US" altLang="zh-CN" dirty="0" err="1"/>
              <a:t>ESXi</a:t>
            </a:r>
            <a:endParaRPr lang="en-US" altLang="zh-CN" dirty="0"/>
          </a:p>
          <a:p>
            <a:r>
              <a:rPr lang="en-US" altLang="zh-CN" dirty="0"/>
              <a:t>2</a:t>
            </a:r>
            <a:r>
              <a:rPr lang="zh-CN" altLang="en-US" dirty="0"/>
              <a:t>）</a:t>
            </a:r>
            <a:r>
              <a:rPr lang="en-US" altLang="zh-CN" dirty="0"/>
              <a:t>VMware </a:t>
            </a:r>
            <a:r>
              <a:rPr lang="en-US" altLang="zh-CN" dirty="0" err="1"/>
              <a:t>vCenter</a:t>
            </a:r>
            <a:r>
              <a:rPr lang="en-US" altLang="zh-CN" dirty="0"/>
              <a:t> Server</a:t>
            </a:r>
          </a:p>
          <a:p>
            <a:r>
              <a:rPr lang="en-US" altLang="zh-CN" dirty="0"/>
              <a:t>3</a:t>
            </a:r>
            <a:r>
              <a:rPr lang="zh-CN" altLang="en-US" dirty="0"/>
              <a:t>）</a:t>
            </a:r>
            <a:r>
              <a:rPr lang="en-US" altLang="zh-CN" dirty="0"/>
              <a:t>vSphere Update Manager</a:t>
            </a:r>
          </a:p>
          <a:p>
            <a:r>
              <a:rPr lang="en-US" altLang="zh-CN" dirty="0"/>
              <a:t>4</a:t>
            </a:r>
            <a:r>
              <a:rPr lang="zh-CN" altLang="en-US" dirty="0"/>
              <a:t>）</a:t>
            </a:r>
            <a:r>
              <a:rPr lang="en-US" altLang="zh-CN" dirty="0"/>
              <a:t>VMware vSphere Client and vSphere Web Client</a:t>
            </a:r>
          </a:p>
          <a:p>
            <a:r>
              <a:rPr lang="en-US" altLang="zh-CN" dirty="0"/>
              <a:t>5</a:t>
            </a:r>
            <a:r>
              <a:rPr lang="zh-CN" altLang="en-US" dirty="0"/>
              <a:t>）</a:t>
            </a:r>
            <a:r>
              <a:rPr lang="en-US" altLang="zh-CN" dirty="0"/>
              <a:t>VMware </a:t>
            </a:r>
            <a:r>
              <a:rPr lang="en-US" altLang="zh-CN" dirty="0" err="1"/>
              <a:t>vShield</a:t>
            </a:r>
            <a:r>
              <a:rPr lang="en-US" altLang="zh-CN" dirty="0"/>
              <a:t> Zones</a:t>
            </a:r>
          </a:p>
          <a:p>
            <a:r>
              <a:rPr lang="en-US" altLang="zh-CN" dirty="0"/>
              <a:t>6</a:t>
            </a:r>
            <a:r>
              <a:rPr lang="zh-CN" altLang="en-US" dirty="0"/>
              <a:t>）</a:t>
            </a:r>
            <a:r>
              <a:rPr lang="en-US" altLang="zh-CN" dirty="0"/>
              <a:t>VMware </a:t>
            </a:r>
            <a:r>
              <a:rPr lang="en-US" altLang="zh-CN" dirty="0" err="1"/>
              <a:t>vCenter</a:t>
            </a:r>
            <a:r>
              <a:rPr lang="en-US" altLang="zh-CN" dirty="0"/>
              <a:t> Orchestrator</a:t>
            </a:r>
          </a:p>
          <a:p>
            <a:r>
              <a:rPr lang="en-US" altLang="zh-CN" dirty="0"/>
              <a:t>7</a:t>
            </a:r>
            <a:r>
              <a:rPr lang="zh-CN" altLang="en-US" dirty="0"/>
              <a:t>）</a:t>
            </a:r>
            <a:r>
              <a:rPr lang="en-US" altLang="zh-CN" dirty="0"/>
              <a:t>vSphere Virtual Symmetric Multi-Processing</a:t>
            </a:r>
          </a:p>
          <a:p>
            <a:r>
              <a:rPr lang="en-US" altLang="zh-CN" dirty="0"/>
              <a:t>8</a:t>
            </a:r>
            <a:r>
              <a:rPr lang="zh-CN" altLang="en-US" dirty="0"/>
              <a:t>）</a:t>
            </a:r>
            <a:r>
              <a:rPr lang="en-US" altLang="zh-CN" dirty="0"/>
              <a:t>vSphere </a:t>
            </a:r>
            <a:r>
              <a:rPr lang="en-US" altLang="zh-CN" dirty="0" err="1"/>
              <a:t>vMotion</a:t>
            </a:r>
            <a:r>
              <a:rPr lang="en-US" altLang="zh-CN" dirty="0"/>
              <a:t> and Storage </a:t>
            </a:r>
            <a:r>
              <a:rPr lang="en-US" altLang="zh-CN" dirty="0" err="1"/>
              <a:t>vMotion</a:t>
            </a:r>
            <a:endParaRPr lang="en-US" altLang="zh-CN" dirty="0"/>
          </a:p>
          <a:p>
            <a:r>
              <a:rPr lang="en-US" altLang="zh-CN" dirty="0"/>
              <a:t>9</a:t>
            </a:r>
            <a:r>
              <a:rPr lang="zh-CN" altLang="en-US" dirty="0"/>
              <a:t>）</a:t>
            </a:r>
            <a:r>
              <a:rPr lang="en-US" altLang="zh-CN" dirty="0"/>
              <a:t>vSphere Distributed Resource Scheduler</a:t>
            </a:r>
          </a:p>
          <a:p>
            <a:r>
              <a:rPr lang="en-US" altLang="zh-CN" dirty="0"/>
              <a:t>10</a:t>
            </a:r>
            <a:r>
              <a:rPr lang="zh-CN" altLang="en-US" dirty="0"/>
              <a:t>）</a:t>
            </a:r>
            <a:r>
              <a:rPr lang="en-US" altLang="zh-CN" dirty="0"/>
              <a:t>vSphere Storage DRS</a:t>
            </a:r>
          </a:p>
          <a:p>
            <a:r>
              <a:rPr lang="en-US" altLang="zh-CN" dirty="0"/>
              <a:t>11</a:t>
            </a:r>
            <a:r>
              <a:rPr lang="zh-CN" altLang="en-US" dirty="0"/>
              <a:t>）</a:t>
            </a:r>
            <a:r>
              <a:rPr lang="en-US" altLang="zh-CN" dirty="0"/>
              <a:t>Storage I/O Control and Network I/O Control</a:t>
            </a:r>
          </a:p>
          <a:p>
            <a:r>
              <a:rPr lang="en-US" altLang="zh-CN" dirty="0"/>
              <a:t>12</a:t>
            </a:r>
            <a:r>
              <a:rPr lang="zh-CN" altLang="en-US" dirty="0"/>
              <a:t>）</a:t>
            </a:r>
            <a:r>
              <a:rPr lang="en-US" altLang="zh-CN" dirty="0"/>
              <a:t>Profile-Driven Storage</a:t>
            </a:r>
          </a:p>
          <a:p>
            <a:r>
              <a:rPr lang="en-US" altLang="zh-CN" dirty="0"/>
              <a:t>13</a:t>
            </a:r>
            <a:r>
              <a:rPr lang="zh-CN" altLang="en-US" dirty="0"/>
              <a:t>）</a:t>
            </a:r>
            <a:r>
              <a:rPr lang="en-US" altLang="zh-CN" dirty="0"/>
              <a:t>vSphere High Availability</a:t>
            </a:r>
          </a:p>
          <a:p>
            <a:r>
              <a:rPr lang="en-US" altLang="zh-CN" dirty="0"/>
              <a:t>14</a:t>
            </a:r>
            <a:r>
              <a:rPr lang="zh-CN" altLang="en-US" dirty="0"/>
              <a:t>）</a:t>
            </a:r>
            <a:r>
              <a:rPr lang="en-US" altLang="zh-CN" dirty="0"/>
              <a:t>vSphere Fault Tolerance</a:t>
            </a:r>
          </a:p>
          <a:p>
            <a:r>
              <a:rPr lang="en-US" altLang="zh-CN" dirty="0"/>
              <a:t>15</a:t>
            </a:r>
            <a:r>
              <a:rPr lang="zh-CN" altLang="en-US" dirty="0"/>
              <a:t>）</a:t>
            </a:r>
            <a:r>
              <a:rPr lang="en-US" altLang="zh-CN" dirty="0"/>
              <a:t>vSphere Storage APIs</a:t>
            </a:r>
            <a:r>
              <a:rPr lang="zh-CN" altLang="en-US" dirty="0"/>
              <a:t>（应用程序接口）</a:t>
            </a:r>
            <a:r>
              <a:rPr lang="en-US" altLang="zh-CN" dirty="0"/>
              <a:t>for Data Protection and VMware Data Recovery</a:t>
            </a:r>
          </a:p>
        </p:txBody>
      </p:sp>
    </p:spTree>
    <p:extLst>
      <p:ext uri="{BB962C8B-B14F-4D97-AF65-F5344CB8AC3E}">
        <p14:creationId xmlns:p14="http://schemas.microsoft.com/office/powerpoint/2010/main" val="214854835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07E72C8-795A-3049-B9D2-D1C126D6EC9C}"/>
              </a:ext>
            </a:extLst>
          </p:cNvPr>
          <p:cNvSpPr>
            <a:spLocks noGrp="1"/>
          </p:cNvSpPr>
          <p:nvPr>
            <p:ph type="title"/>
          </p:nvPr>
        </p:nvSpPr>
        <p:spPr/>
        <p:txBody>
          <a:bodyPr>
            <a:normAutofit/>
          </a:bodyPr>
          <a:lstStyle/>
          <a:p>
            <a:r>
              <a:rPr lang="zh-CN" altLang="en-US" b="1" dirty="0"/>
              <a:t>必须使用</a:t>
            </a:r>
            <a:r>
              <a:rPr lang="en-US" altLang="zh-CN" b="1" dirty="0" err="1"/>
              <a:t>vCenter</a:t>
            </a:r>
            <a:r>
              <a:rPr lang="en-US" altLang="zh-CN" b="1" dirty="0"/>
              <a:t> Server</a:t>
            </a:r>
            <a:r>
              <a:rPr lang="zh-CN" altLang="en-US" b="1" dirty="0"/>
              <a:t>才能支持的特性</a:t>
            </a:r>
            <a:endParaRPr kumimoji="1" lang="zh-CN" altLang="en-US" dirty="0"/>
          </a:p>
        </p:txBody>
      </p:sp>
      <p:sp>
        <p:nvSpPr>
          <p:cNvPr id="3" name="内容占位符 2">
            <a:extLst>
              <a:ext uri="{FF2B5EF4-FFF2-40B4-BE49-F238E27FC236}">
                <a16:creationId xmlns:a16="http://schemas.microsoft.com/office/drawing/2014/main" id="{981B903A-1978-ED40-9702-01B3B250588E}"/>
              </a:ext>
            </a:extLst>
          </p:cNvPr>
          <p:cNvSpPr>
            <a:spLocks noGrp="1"/>
          </p:cNvSpPr>
          <p:nvPr>
            <p:ph idx="1"/>
          </p:nvPr>
        </p:nvSpPr>
        <p:spPr/>
        <p:txBody>
          <a:bodyPr>
            <a:normAutofit fontScale="62500" lnSpcReduction="20000"/>
          </a:bodyPr>
          <a:lstStyle/>
          <a:p>
            <a:r>
              <a:rPr lang="en-US" altLang="zh-CN" dirty="0"/>
              <a:t>1</a:t>
            </a:r>
            <a:r>
              <a:rPr lang="zh-CN" altLang="en-US" dirty="0"/>
              <a:t>）</a:t>
            </a:r>
            <a:r>
              <a:rPr lang="en-US" altLang="zh-CN" dirty="0"/>
              <a:t>virtual machine templates</a:t>
            </a:r>
            <a:r>
              <a:rPr lang="zh-CN" altLang="en-US" dirty="0"/>
              <a:t>（虚拟机模版）</a:t>
            </a:r>
          </a:p>
          <a:p>
            <a:r>
              <a:rPr lang="en-US" altLang="zh-CN" dirty="0"/>
              <a:t>2</a:t>
            </a:r>
            <a:r>
              <a:rPr lang="zh-CN" altLang="en-US" dirty="0"/>
              <a:t>）</a:t>
            </a:r>
            <a:r>
              <a:rPr lang="en-US" altLang="zh-CN" dirty="0"/>
              <a:t>role-based access controls </a:t>
            </a:r>
            <a:r>
              <a:rPr lang="zh-CN" altLang="en-US" dirty="0"/>
              <a:t>（基于角色的访问控制）</a:t>
            </a:r>
          </a:p>
          <a:p>
            <a:r>
              <a:rPr lang="en-US" altLang="zh-CN" dirty="0"/>
              <a:t>3</a:t>
            </a:r>
            <a:r>
              <a:rPr lang="zh-CN" altLang="en-US" dirty="0"/>
              <a:t>）</a:t>
            </a:r>
            <a:r>
              <a:rPr lang="en-US" altLang="zh-CN" dirty="0"/>
              <a:t>fine-grained resource allocation controls </a:t>
            </a:r>
            <a:r>
              <a:rPr lang="zh-CN" altLang="en-US" dirty="0"/>
              <a:t>（粒度的资源关联控制）</a:t>
            </a:r>
          </a:p>
          <a:p>
            <a:r>
              <a:rPr lang="en-US" altLang="zh-CN" dirty="0"/>
              <a:t>4</a:t>
            </a:r>
            <a:r>
              <a:rPr lang="zh-CN" altLang="en-US" dirty="0"/>
              <a:t>）</a:t>
            </a:r>
            <a:r>
              <a:rPr lang="en-US" altLang="zh-CN" dirty="0"/>
              <a:t>VMware </a:t>
            </a:r>
            <a:r>
              <a:rPr lang="en-US" altLang="zh-CN" dirty="0" err="1"/>
              <a:t>Vmotion</a:t>
            </a:r>
            <a:r>
              <a:rPr lang="en-US" altLang="zh-CN" dirty="0"/>
              <a:t> </a:t>
            </a:r>
            <a:r>
              <a:rPr lang="zh-CN" altLang="en-US" dirty="0"/>
              <a:t>（在线迁移）</a:t>
            </a:r>
          </a:p>
          <a:p>
            <a:r>
              <a:rPr lang="en-US" altLang="zh-CN" dirty="0"/>
              <a:t>5</a:t>
            </a:r>
            <a:r>
              <a:rPr lang="zh-CN" altLang="en-US" dirty="0"/>
              <a:t>）</a:t>
            </a:r>
            <a:r>
              <a:rPr lang="en-US" altLang="zh-CN" dirty="0"/>
              <a:t>VMware Distributed Resource Scheduler </a:t>
            </a:r>
            <a:r>
              <a:rPr lang="zh-CN" altLang="en-US" dirty="0"/>
              <a:t>（分布式资源调度）</a:t>
            </a:r>
          </a:p>
          <a:p>
            <a:r>
              <a:rPr lang="en-US" altLang="zh-CN" dirty="0"/>
              <a:t>6</a:t>
            </a:r>
            <a:r>
              <a:rPr lang="zh-CN" altLang="en-US" dirty="0"/>
              <a:t>）</a:t>
            </a:r>
            <a:r>
              <a:rPr lang="en-US" altLang="zh-CN" dirty="0"/>
              <a:t>VMware High Availability </a:t>
            </a:r>
            <a:r>
              <a:rPr lang="zh-CN" altLang="en-US" dirty="0"/>
              <a:t>（高可用性）</a:t>
            </a:r>
          </a:p>
          <a:p>
            <a:r>
              <a:rPr lang="en-US" altLang="zh-CN" dirty="0"/>
              <a:t>7</a:t>
            </a:r>
            <a:r>
              <a:rPr lang="zh-CN" altLang="en-US" dirty="0"/>
              <a:t>）</a:t>
            </a:r>
            <a:r>
              <a:rPr lang="en-US" altLang="zh-CN" dirty="0"/>
              <a:t>VMware Fault Tolerance </a:t>
            </a:r>
            <a:r>
              <a:rPr lang="zh-CN" altLang="en-US" dirty="0"/>
              <a:t>（容错）</a:t>
            </a:r>
          </a:p>
          <a:p>
            <a:r>
              <a:rPr lang="en-US" altLang="zh-CN" dirty="0"/>
              <a:t>8</a:t>
            </a:r>
            <a:r>
              <a:rPr lang="zh-CN" altLang="en-US" dirty="0"/>
              <a:t>）</a:t>
            </a:r>
            <a:r>
              <a:rPr lang="en-US" altLang="zh-CN" dirty="0"/>
              <a:t>Enhanced </a:t>
            </a:r>
            <a:r>
              <a:rPr lang="en-US" altLang="zh-CN" dirty="0" err="1"/>
              <a:t>VMotion</a:t>
            </a:r>
            <a:r>
              <a:rPr lang="en-US" altLang="zh-CN" dirty="0"/>
              <a:t> Compatibility (EVC) </a:t>
            </a:r>
            <a:r>
              <a:rPr lang="zh-CN" altLang="en-US" dirty="0"/>
              <a:t>（增强</a:t>
            </a:r>
            <a:r>
              <a:rPr lang="en-US" altLang="zh-CN" dirty="0" err="1"/>
              <a:t>vMotion</a:t>
            </a:r>
            <a:r>
              <a:rPr lang="zh-CN" altLang="en-US" dirty="0"/>
              <a:t>兼容性）</a:t>
            </a:r>
          </a:p>
          <a:p>
            <a:r>
              <a:rPr lang="en-US" altLang="zh-CN" dirty="0"/>
              <a:t>9</a:t>
            </a:r>
            <a:r>
              <a:rPr lang="zh-CN" altLang="en-US" dirty="0"/>
              <a:t>）</a:t>
            </a:r>
            <a:r>
              <a:rPr lang="en-US" altLang="zh-CN" dirty="0"/>
              <a:t>Host profiles </a:t>
            </a:r>
            <a:r>
              <a:rPr lang="zh-CN" altLang="en-US" dirty="0"/>
              <a:t>（主机脚本）</a:t>
            </a:r>
          </a:p>
          <a:p>
            <a:r>
              <a:rPr lang="en-US" altLang="zh-CN" dirty="0"/>
              <a:t>10</a:t>
            </a:r>
            <a:r>
              <a:rPr lang="zh-CN" altLang="en-US" dirty="0"/>
              <a:t>）</a:t>
            </a:r>
            <a:r>
              <a:rPr lang="en-US" altLang="zh-CN" dirty="0" err="1"/>
              <a:t>vNetwork</a:t>
            </a:r>
            <a:r>
              <a:rPr lang="en-US" altLang="zh-CN" dirty="0"/>
              <a:t> Distributed Switches </a:t>
            </a:r>
            <a:r>
              <a:rPr lang="zh-CN" altLang="en-US" dirty="0"/>
              <a:t>（分布式交换机）</a:t>
            </a:r>
          </a:p>
          <a:p>
            <a:r>
              <a:rPr lang="en-US" altLang="zh-CN" dirty="0"/>
              <a:t>11</a:t>
            </a:r>
            <a:r>
              <a:rPr lang="zh-CN" altLang="en-US" dirty="0"/>
              <a:t>）</a:t>
            </a:r>
            <a:r>
              <a:rPr lang="en-US" altLang="zh-CN" dirty="0"/>
              <a:t>Storage and Network I/O Control </a:t>
            </a:r>
            <a:r>
              <a:rPr lang="zh-CN" altLang="en-US" dirty="0"/>
              <a:t>（存储和网络</a:t>
            </a:r>
            <a:r>
              <a:rPr lang="en-US" altLang="zh-CN" dirty="0"/>
              <a:t>I/O</a:t>
            </a:r>
            <a:r>
              <a:rPr lang="zh-CN" altLang="en-US" dirty="0"/>
              <a:t>控制）</a:t>
            </a:r>
          </a:p>
          <a:p>
            <a:r>
              <a:rPr lang="en-US" altLang="zh-CN" dirty="0"/>
              <a:t>12</a:t>
            </a:r>
            <a:r>
              <a:rPr lang="zh-CN" altLang="en-US" dirty="0"/>
              <a:t>）</a:t>
            </a:r>
            <a:r>
              <a:rPr lang="en-US" altLang="zh-CN" dirty="0"/>
              <a:t>Sphere Storage DRS </a:t>
            </a:r>
            <a:r>
              <a:rPr lang="zh-CN" altLang="en-US" dirty="0"/>
              <a:t>（存储分布式资源调度）</a:t>
            </a:r>
          </a:p>
          <a:p>
            <a:br>
              <a:rPr lang="zh-CN" altLang="en-US" dirty="0"/>
            </a:br>
            <a:endParaRPr kumimoji="1" lang="zh-CN" altLang="en-US" dirty="0"/>
          </a:p>
        </p:txBody>
      </p:sp>
    </p:spTree>
    <p:extLst>
      <p:ext uri="{BB962C8B-B14F-4D97-AF65-F5344CB8AC3E}">
        <p14:creationId xmlns:p14="http://schemas.microsoft.com/office/powerpoint/2010/main" val="307803090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0B17F8E-DB6C-3947-A93C-02229F052CDC}"/>
              </a:ext>
            </a:extLst>
          </p:cNvPr>
          <p:cNvSpPr>
            <a:spLocks noGrp="1"/>
          </p:cNvSpPr>
          <p:nvPr>
            <p:ph type="title"/>
          </p:nvPr>
        </p:nvSpPr>
        <p:spPr/>
        <p:txBody>
          <a:bodyPr/>
          <a:lstStyle/>
          <a:p>
            <a:r>
              <a:rPr lang="en-US" altLang="zh-CN" b="1" dirty="0"/>
              <a:t>VMware </a:t>
            </a:r>
            <a:r>
              <a:rPr lang="en-US" altLang="zh-CN" b="1" dirty="0" err="1"/>
              <a:t>vCenter</a:t>
            </a:r>
            <a:r>
              <a:rPr lang="en-US" altLang="zh-CN" b="1" dirty="0"/>
              <a:t> Server</a:t>
            </a:r>
            <a:endParaRPr kumimoji="1" lang="zh-CN" altLang="en-US" dirty="0"/>
          </a:p>
        </p:txBody>
      </p:sp>
      <p:sp>
        <p:nvSpPr>
          <p:cNvPr id="3" name="内容占位符 2">
            <a:extLst>
              <a:ext uri="{FF2B5EF4-FFF2-40B4-BE49-F238E27FC236}">
                <a16:creationId xmlns:a16="http://schemas.microsoft.com/office/drawing/2014/main" id="{FA91B75D-17E0-3F49-B676-476E28CA465A}"/>
              </a:ext>
            </a:extLst>
          </p:cNvPr>
          <p:cNvSpPr>
            <a:spLocks noGrp="1"/>
          </p:cNvSpPr>
          <p:nvPr>
            <p:ph idx="1"/>
          </p:nvPr>
        </p:nvSpPr>
        <p:spPr/>
        <p:txBody>
          <a:bodyPr/>
          <a:lstStyle/>
          <a:p>
            <a:r>
              <a:rPr lang="en-US" altLang="zh-CN" dirty="0"/>
              <a:t>VMware </a:t>
            </a:r>
            <a:r>
              <a:rPr lang="en-US" altLang="zh-CN" dirty="0" err="1"/>
              <a:t>vCenter</a:t>
            </a:r>
            <a:r>
              <a:rPr lang="en-US" altLang="zh-CN" dirty="0"/>
              <a:t> Server </a:t>
            </a:r>
            <a:r>
              <a:rPr lang="zh-CN" altLang="en-US" dirty="0"/>
              <a:t>用于集中管理数据中心。</a:t>
            </a:r>
          </a:p>
          <a:p>
            <a:r>
              <a:rPr lang="en-US" altLang="zh-CN" dirty="0" err="1"/>
              <a:t>vCenter</a:t>
            </a:r>
            <a:r>
              <a:rPr lang="en-US" altLang="zh-CN" dirty="0"/>
              <a:t> Server </a:t>
            </a:r>
            <a:r>
              <a:rPr lang="zh-CN" altLang="en-US" dirty="0"/>
              <a:t>会聚合多台 </a:t>
            </a:r>
            <a:r>
              <a:rPr lang="en-US" altLang="zh-CN" dirty="0" err="1"/>
              <a:t>ESXi</a:t>
            </a:r>
            <a:r>
              <a:rPr lang="en-US" altLang="zh-CN" dirty="0"/>
              <a:t> </a:t>
            </a:r>
            <a:r>
              <a:rPr lang="zh-CN" altLang="en-US" dirty="0"/>
              <a:t>主机的物理资源，集中呈现灵活多变的资源，供系统管理员置备虚拟环境中的虚拟机。</a:t>
            </a:r>
          </a:p>
          <a:p>
            <a:r>
              <a:rPr lang="en-US" altLang="zh-CN" dirty="0" err="1"/>
              <a:t>vCenter</a:t>
            </a:r>
            <a:r>
              <a:rPr lang="en-US" altLang="zh-CN" dirty="0"/>
              <a:t> Server </a:t>
            </a:r>
            <a:r>
              <a:rPr lang="zh-CN" altLang="en-US" dirty="0"/>
              <a:t>组件包括用户访问控件、核心服务、分布式服务、插件以及各种界面。</a:t>
            </a:r>
          </a:p>
        </p:txBody>
      </p:sp>
    </p:spTree>
    <p:extLst>
      <p:ext uri="{BB962C8B-B14F-4D97-AF65-F5344CB8AC3E}">
        <p14:creationId xmlns:p14="http://schemas.microsoft.com/office/powerpoint/2010/main" val="26886186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9BB9865-152B-B542-82CC-7160B854FEB0}"/>
              </a:ext>
            </a:extLst>
          </p:cNvPr>
          <p:cNvSpPr>
            <a:spLocks noGrp="1"/>
          </p:cNvSpPr>
          <p:nvPr>
            <p:ph type="title"/>
          </p:nvPr>
        </p:nvSpPr>
        <p:spPr/>
        <p:txBody>
          <a:bodyPr>
            <a:normAutofit/>
          </a:bodyPr>
          <a:lstStyle/>
          <a:p>
            <a:r>
              <a:rPr lang="en-US" altLang="zh-CN" sz="2800" b="1" dirty="0" err="1">
                <a:latin typeface="+mj-ea"/>
              </a:rPr>
              <a:t>vCenter</a:t>
            </a:r>
            <a:r>
              <a:rPr lang="en-US" altLang="zh-CN" sz="2800" b="1" dirty="0">
                <a:latin typeface="+mj-ea"/>
              </a:rPr>
              <a:t> Server </a:t>
            </a:r>
            <a:r>
              <a:rPr lang="zh-CN" altLang="en-US" sz="2800" b="1" dirty="0">
                <a:latin typeface="+mj-ea"/>
              </a:rPr>
              <a:t>组件</a:t>
            </a:r>
            <a:endParaRPr kumimoji="1" lang="zh-CN" altLang="en-US" sz="2800" dirty="0">
              <a:latin typeface="+mj-ea"/>
            </a:endParaRPr>
          </a:p>
        </p:txBody>
      </p:sp>
      <p:sp>
        <p:nvSpPr>
          <p:cNvPr id="3" name="内容占位符 2">
            <a:extLst>
              <a:ext uri="{FF2B5EF4-FFF2-40B4-BE49-F238E27FC236}">
                <a16:creationId xmlns:a16="http://schemas.microsoft.com/office/drawing/2014/main" id="{BF337A6E-3EAD-BE43-8445-A6D28130D6E4}"/>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ECC30792-55D1-EC41-AB7F-040BBD68B786}"/>
              </a:ext>
            </a:extLst>
          </p:cNvPr>
          <p:cNvPicPr>
            <a:picLocks noChangeAspect="1"/>
          </p:cNvPicPr>
          <p:nvPr/>
        </p:nvPicPr>
        <p:blipFill>
          <a:blip r:embed="rId2"/>
          <a:stretch>
            <a:fillRect/>
          </a:stretch>
        </p:blipFill>
        <p:spPr>
          <a:xfrm>
            <a:off x="5281613" y="0"/>
            <a:ext cx="4755467" cy="6858000"/>
          </a:xfrm>
          <a:prstGeom prst="rect">
            <a:avLst/>
          </a:prstGeom>
        </p:spPr>
      </p:pic>
    </p:spTree>
    <p:extLst>
      <p:ext uri="{BB962C8B-B14F-4D97-AF65-F5344CB8AC3E}">
        <p14:creationId xmlns:p14="http://schemas.microsoft.com/office/powerpoint/2010/main" val="12835338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63BF36-CE25-1747-BF04-2FF708EEF898}"/>
              </a:ext>
            </a:extLst>
          </p:cNvPr>
          <p:cNvSpPr>
            <a:spLocks noGrp="1"/>
          </p:cNvSpPr>
          <p:nvPr>
            <p:ph type="title"/>
          </p:nvPr>
        </p:nvSpPr>
        <p:spPr/>
        <p:txBody>
          <a:bodyPr/>
          <a:lstStyle/>
          <a:p>
            <a:r>
              <a:rPr lang="en-US" altLang="zh-CN" b="1" dirty="0" err="1"/>
              <a:t>vCenter</a:t>
            </a:r>
            <a:r>
              <a:rPr lang="en-US" altLang="zh-CN" b="1" dirty="0"/>
              <a:t> Server </a:t>
            </a:r>
            <a:r>
              <a:rPr lang="zh-CN" altLang="en-US" b="1" dirty="0"/>
              <a:t>核心服务</a:t>
            </a:r>
            <a:endParaRPr kumimoji="1" lang="zh-CN" altLang="en-US" dirty="0"/>
          </a:p>
        </p:txBody>
      </p:sp>
      <p:sp>
        <p:nvSpPr>
          <p:cNvPr id="3" name="内容占位符 2">
            <a:extLst>
              <a:ext uri="{FF2B5EF4-FFF2-40B4-BE49-F238E27FC236}">
                <a16:creationId xmlns:a16="http://schemas.microsoft.com/office/drawing/2014/main" id="{68409AD9-03F9-1544-8228-11A7FE0FA8FB}"/>
              </a:ext>
            </a:extLst>
          </p:cNvPr>
          <p:cNvSpPr>
            <a:spLocks noGrp="1"/>
          </p:cNvSpPr>
          <p:nvPr>
            <p:ph idx="1"/>
          </p:nvPr>
        </p:nvSpPr>
        <p:spPr/>
        <p:txBody>
          <a:bodyPr>
            <a:normAutofit/>
          </a:bodyPr>
          <a:lstStyle/>
          <a:p>
            <a:r>
              <a:rPr lang="zh-CN" altLang="en-US" sz="2000" dirty="0">
                <a:latin typeface="+mn-ea"/>
              </a:rPr>
              <a:t>虚拟机置备</a:t>
            </a:r>
            <a:r>
              <a:rPr lang="zh-Hans" altLang="en-US" sz="2000" dirty="0">
                <a:latin typeface="+mn-ea"/>
              </a:rPr>
              <a:t>：</a:t>
            </a:r>
            <a:r>
              <a:rPr lang="zh-CN" altLang="en-US" sz="2000" dirty="0">
                <a:latin typeface="+mn-ea"/>
              </a:rPr>
              <a:t>引导和自动化虚拟机及其资源的置备。</a:t>
            </a:r>
            <a:endParaRPr lang="en-US" altLang="zh-CN" sz="2000" dirty="0">
              <a:latin typeface="+mn-ea"/>
            </a:endParaRPr>
          </a:p>
          <a:p>
            <a:r>
              <a:rPr lang="zh-CN" altLang="en-US" sz="2000" dirty="0">
                <a:latin typeface="+mn-ea"/>
              </a:rPr>
              <a:t>主机和虚拟机配置</a:t>
            </a:r>
            <a:r>
              <a:rPr lang="zh-Hans" altLang="en-US" sz="2000" dirty="0">
                <a:latin typeface="+mn-ea"/>
              </a:rPr>
              <a:t>：</a:t>
            </a:r>
            <a:r>
              <a:rPr lang="zh-CN" altLang="en-US" sz="2000" dirty="0">
                <a:latin typeface="+mn-ea"/>
              </a:rPr>
              <a:t>允许配置主机和虚拟机。</a:t>
            </a:r>
            <a:endParaRPr lang="en-US" altLang="zh-CN" sz="2000" dirty="0">
              <a:latin typeface="+mn-ea"/>
            </a:endParaRPr>
          </a:p>
          <a:p>
            <a:r>
              <a:rPr lang="zh-CN" altLang="en-US" sz="2000" dirty="0">
                <a:latin typeface="+mn-ea"/>
              </a:rPr>
              <a:t>资源和虚拟机清单管理</a:t>
            </a:r>
            <a:r>
              <a:rPr lang="zh-Hans" altLang="en-US" sz="2000" dirty="0">
                <a:latin typeface="+mn-ea"/>
              </a:rPr>
              <a:t>：</a:t>
            </a:r>
            <a:r>
              <a:rPr lang="zh-CN" altLang="en-US" sz="2000" dirty="0">
                <a:latin typeface="+mn-ea"/>
              </a:rPr>
              <a:t>组织虚拟环境中的虚拟机和资源并帮助进行管理。</a:t>
            </a:r>
            <a:endParaRPr lang="en-US" altLang="zh-CN" sz="2000" dirty="0">
              <a:latin typeface="+mn-ea"/>
            </a:endParaRPr>
          </a:p>
          <a:p>
            <a:r>
              <a:rPr lang="zh-CN" altLang="en-US" sz="2000" dirty="0">
                <a:latin typeface="+mn-ea"/>
              </a:rPr>
              <a:t>统计信息和日志记录</a:t>
            </a:r>
            <a:r>
              <a:rPr lang="zh-Hans" altLang="en-US" sz="2000" dirty="0">
                <a:latin typeface="+mn-ea"/>
              </a:rPr>
              <a:t>：</a:t>
            </a:r>
            <a:r>
              <a:rPr lang="zh-CN" altLang="en-US" sz="2000" dirty="0">
                <a:latin typeface="+mn-ea"/>
              </a:rPr>
              <a:t>有关数据中心元素（如虚拟机、主机、存储器和群集）性能和资源使用情况的统计信息的日志和报告。</a:t>
            </a:r>
            <a:endParaRPr lang="en-US" altLang="zh-CN" sz="2000" dirty="0">
              <a:latin typeface="+mn-ea"/>
            </a:endParaRPr>
          </a:p>
          <a:p>
            <a:r>
              <a:rPr lang="zh-CN" altLang="en-US" sz="2000" dirty="0">
                <a:latin typeface="+mn-ea"/>
              </a:rPr>
              <a:t>警报和事件管理</a:t>
            </a:r>
            <a:r>
              <a:rPr lang="zh-Hans" altLang="en-US" sz="2000" dirty="0">
                <a:latin typeface="+mn-ea"/>
              </a:rPr>
              <a:t>：</a:t>
            </a:r>
            <a:r>
              <a:rPr lang="zh-CN" altLang="en-US" sz="2000" dirty="0">
                <a:latin typeface="+mn-ea"/>
              </a:rPr>
              <a:t>对潜在资源过度使用或发生任何事件的用户加以跟踪和警告。您可将警报设置为在发生事件时触发，在出现严重错误时通知。警报仅在满足特定时间条件时才触发，以最小化假触发的数目。</a:t>
            </a:r>
            <a:endParaRPr lang="en-US" altLang="zh-CN" sz="2000" dirty="0">
              <a:latin typeface="+mn-ea"/>
            </a:endParaRPr>
          </a:p>
          <a:p>
            <a:r>
              <a:rPr lang="zh-CN" altLang="en-US" sz="2000" dirty="0">
                <a:latin typeface="+mn-ea"/>
              </a:rPr>
              <a:t>任务调度程序</a:t>
            </a:r>
            <a:r>
              <a:rPr lang="zh-Hans" altLang="en-US" sz="2000" dirty="0">
                <a:latin typeface="+mn-ea"/>
              </a:rPr>
              <a:t>：</a:t>
            </a:r>
            <a:r>
              <a:rPr lang="zh-CN" altLang="en-US" sz="2000" dirty="0">
                <a:latin typeface="+mn-ea"/>
              </a:rPr>
              <a:t>调度操作（如 </a:t>
            </a:r>
            <a:r>
              <a:rPr lang="en-US" altLang="zh-CN" sz="2000" dirty="0" err="1">
                <a:latin typeface="+mn-ea"/>
              </a:rPr>
              <a:t>vMotion</a:t>
            </a:r>
            <a:r>
              <a:rPr lang="zh-CN" altLang="en-US" sz="2000" dirty="0">
                <a:latin typeface="+mn-ea"/>
              </a:rPr>
              <a:t>）在给定时间发生。</a:t>
            </a:r>
            <a:endParaRPr lang="en-US" altLang="zh-CN" sz="2000" dirty="0">
              <a:latin typeface="+mn-ea"/>
            </a:endParaRPr>
          </a:p>
          <a:p>
            <a:r>
              <a:rPr lang="en-US" altLang="zh-CN" sz="2000" dirty="0" err="1">
                <a:latin typeface="+mn-ea"/>
              </a:rPr>
              <a:t>vApp</a:t>
            </a:r>
            <a:r>
              <a:rPr lang="zh-Hans" altLang="en-US" sz="2000" dirty="0">
                <a:latin typeface="+mn-ea"/>
              </a:rPr>
              <a:t>：</a:t>
            </a:r>
            <a:r>
              <a:rPr lang="en-US" altLang="zh-CN" sz="2000" dirty="0" err="1">
                <a:latin typeface="+mn-ea"/>
              </a:rPr>
              <a:t>vApp</a:t>
            </a:r>
            <a:r>
              <a:rPr lang="en-US" altLang="zh-CN" sz="2000" dirty="0">
                <a:latin typeface="+mn-ea"/>
              </a:rPr>
              <a:t> </a:t>
            </a:r>
            <a:r>
              <a:rPr lang="zh-CN" altLang="en-US" sz="2000" dirty="0">
                <a:latin typeface="+mn-ea"/>
              </a:rPr>
              <a:t>与虚拟机的基本操作相同，但可包含多个虚拟机或设备。使用 </a:t>
            </a:r>
            <a:r>
              <a:rPr lang="en-US" altLang="zh-CN" sz="2000" dirty="0" err="1">
                <a:latin typeface="+mn-ea"/>
              </a:rPr>
              <a:t>vApp</a:t>
            </a:r>
            <a:r>
              <a:rPr lang="zh-CN" altLang="en-US" sz="2000" dirty="0">
                <a:latin typeface="+mn-ea"/>
              </a:rPr>
              <a:t>，可以作为单独实体（例如，克隆，打开电源、关闭电源和监视）在多层应用程序上执行操作。</a:t>
            </a:r>
            <a:r>
              <a:rPr lang="en-US" altLang="zh-CN" sz="2000" dirty="0" err="1">
                <a:latin typeface="+mn-ea"/>
              </a:rPr>
              <a:t>vApp</a:t>
            </a:r>
            <a:r>
              <a:rPr lang="en-US" altLang="zh-CN" sz="2000" dirty="0">
                <a:latin typeface="+mn-ea"/>
              </a:rPr>
              <a:t> </a:t>
            </a:r>
            <a:r>
              <a:rPr lang="zh-CN" altLang="en-US" sz="2000" dirty="0">
                <a:latin typeface="+mn-ea"/>
              </a:rPr>
              <a:t>会对这些应用程序进行打包和管理。</a:t>
            </a:r>
            <a:endParaRPr kumimoji="1" lang="zh-CN" altLang="en-US" sz="2000" dirty="0">
              <a:latin typeface="+mn-ea"/>
            </a:endParaRPr>
          </a:p>
        </p:txBody>
      </p:sp>
    </p:spTree>
    <p:extLst>
      <p:ext uri="{BB962C8B-B14F-4D97-AF65-F5344CB8AC3E}">
        <p14:creationId xmlns:p14="http://schemas.microsoft.com/office/powerpoint/2010/main" val="203349288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78F8BFA-2AAA-E54C-B5AD-D02FC19DFE10}"/>
              </a:ext>
            </a:extLst>
          </p:cNvPr>
          <p:cNvSpPr>
            <a:spLocks noGrp="1"/>
          </p:cNvSpPr>
          <p:nvPr>
            <p:ph type="title"/>
          </p:nvPr>
        </p:nvSpPr>
        <p:spPr/>
        <p:txBody>
          <a:bodyPr/>
          <a:lstStyle/>
          <a:p>
            <a:r>
              <a:rPr lang="en-US" altLang="zh-CN" b="1" dirty="0"/>
              <a:t>vSphere </a:t>
            </a:r>
            <a:r>
              <a:rPr lang="zh-CN" altLang="en-US" b="1" dirty="0"/>
              <a:t>安装和设置</a:t>
            </a:r>
            <a:endParaRPr kumimoji="1" lang="zh-CN" altLang="en-US" dirty="0"/>
          </a:p>
        </p:txBody>
      </p:sp>
      <p:sp>
        <p:nvSpPr>
          <p:cNvPr id="3" name="内容占位符 2">
            <a:extLst>
              <a:ext uri="{FF2B5EF4-FFF2-40B4-BE49-F238E27FC236}">
                <a16:creationId xmlns:a16="http://schemas.microsoft.com/office/drawing/2014/main" id="{B99D45E6-315A-BA45-B0B8-AEC7C5E35961}"/>
              </a:ext>
            </a:extLst>
          </p:cNvPr>
          <p:cNvSpPr>
            <a:spLocks noGrp="1"/>
          </p:cNvSpPr>
          <p:nvPr>
            <p:ph idx="1"/>
          </p:nvPr>
        </p:nvSpPr>
        <p:spPr>
          <a:xfrm>
            <a:off x="838200" y="1825625"/>
            <a:ext cx="10777538" cy="4351338"/>
          </a:xfrm>
        </p:spPr>
        <p:txBody>
          <a:bodyPr/>
          <a:lstStyle/>
          <a:p>
            <a:pPr marL="0" indent="0">
              <a:buNone/>
            </a:pPr>
            <a:r>
              <a:rPr lang="en-US" altLang="zh-CN" dirty="0">
                <a:latin typeface="+mn-ea"/>
              </a:rPr>
              <a:t>vSphere 6.0 </a:t>
            </a:r>
            <a:r>
              <a:rPr lang="zh-CN" altLang="en-US" dirty="0">
                <a:latin typeface="+mn-ea"/>
              </a:rPr>
              <a:t>提供了各种安装和设置选项。为确保成功部署 </a:t>
            </a:r>
            <a:r>
              <a:rPr lang="en-US" altLang="zh-CN" dirty="0">
                <a:latin typeface="+mn-ea"/>
              </a:rPr>
              <a:t>vSphere</a:t>
            </a:r>
            <a:r>
              <a:rPr lang="zh-CN" altLang="en-US" dirty="0">
                <a:latin typeface="+mn-ea"/>
              </a:rPr>
              <a:t>，需要了解安装和设置选项以及任务序列。</a:t>
            </a:r>
            <a:endParaRPr lang="en-US" altLang="zh-CN" dirty="0">
              <a:latin typeface="+mn-ea"/>
            </a:endParaRPr>
          </a:p>
          <a:p>
            <a:endParaRPr lang="zh-CN" altLang="en-US" dirty="0">
              <a:latin typeface="+mn-ea"/>
            </a:endParaRPr>
          </a:p>
          <a:p>
            <a:pPr marL="0" indent="0">
              <a:buNone/>
            </a:pPr>
            <a:r>
              <a:rPr lang="en-US" altLang="zh-CN" dirty="0">
                <a:latin typeface="+mn-ea"/>
              </a:rPr>
              <a:t>vSphere </a:t>
            </a:r>
            <a:r>
              <a:rPr lang="zh-CN" altLang="en-US" dirty="0">
                <a:latin typeface="+mn-ea"/>
              </a:rPr>
              <a:t>的两个核心组件是 </a:t>
            </a:r>
            <a:r>
              <a:rPr lang="en-US" altLang="zh-CN" dirty="0">
                <a:latin typeface="+mn-ea"/>
              </a:rPr>
              <a:t>VMware </a:t>
            </a:r>
            <a:r>
              <a:rPr lang="en-US" altLang="zh-CN" dirty="0" err="1">
                <a:latin typeface="+mn-ea"/>
              </a:rPr>
              <a:t>ESXi</a:t>
            </a:r>
            <a:r>
              <a:rPr lang="zh-CN" altLang="en-US" dirty="0">
                <a:latin typeface="+mn-ea"/>
              </a:rPr>
              <a:t>和 </a:t>
            </a:r>
            <a:r>
              <a:rPr lang="en-US" altLang="zh-CN" dirty="0">
                <a:latin typeface="+mn-ea"/>
              </a:rPr>
              <a:t>VMware </a:t>
            </a:r>
            <a:r>
              <a:rPr lang="en-US" altLang="zh-CN" dirty="0" err="1">
                <a:latin typeface="+mn-ea"/>
              </a:rPr>
              <a:t>vCenter</a:t>
            </a:r>
            <a:r>
              <a:rPr lang="en-US" altLang="zh-CN" dirty="0">
                <a:latin typeface="+mn-ea"/>
              </a:rPr>
              <a:t> Server</a:t>
            </a:r>
            <a:r>
              <a:rPr lang="zh-CN" altLang="en-US" dirty="0">
                <a:latin typeface="+mn-ea"/>
              </a:rPr>
              <a:t>。</a:t>
            </a:r>
            <a:endParaRPr lang="en-US" altLang="zh-CN" dirty="0">
              <a:latin typeface="+mn-ea"/>
            </a:endParaRPr>
          </a:p>
          <a:p>
            <a:pPr marL="0" indent="0">
              <a:buNone/>
            </a:pPr>
            <a:endParaRPr lang="en-US" altLang="zh-CN" dirty="0">
              <a:latin typeface="+mn-ea"/>
            </a:endParaRPr>
          </a:p>
          <a:p>
            <a:r>
              <a:rPr lang="en-US" altLang="zh-CN" sz="2400" dirty="0" err="1">
                <a:latin typeface="+mn-ea"/>
              </a:rPr>
              <a:t>ESXi</a:t>
            </a:r>
            <a:r>
              <a:rPr lang="en-US" altLang="zh-CN" sz="2400" dirty="0">
                <a:latin typeface="+mn-ea"/>
              </a:rPr>
              <a:t> </a:t>
            </a:r>
            <a:r>
              <a:rPr lang="zh-CN" altLang="en-US" sz="2400" dirty="0">
                <a:latin typeface="+mn-ea"/>
              </a:rPr>
              <a:t>是用于创建和运行虚拟机及虚拟设备的虚拟化平台。</a:t>
            </a:r>
            <a:endParaRPr lang="en-US" altLang="zh-CN" sz="2400" dirty="0">
              <a:latin typeface="+mn-ea"/>
            </a:endParaRPr>
          </a:p>
          <a:p>
            <a:r>
              <a:rPr lang="en-US" altLang="zh-CN" sz="2400" dirty="0" err="1">
                <a:latin typeface="+mn-ea"/>
              </a:rPr>
              <a:t>vCenter</a:t>
            </a:r>
            <a:r>
              <a:rPr lang="en-US" altLang="zh-CN" sz="2400" dirty="0">
                <a:latin typeface="+mn-ea"/>
              </a:rPr>
              <a:t> Server</a:t>
            </a:r>
            <a:r>
              <a:rPr lang="zh-CN" altLang="en-US" sz="2400" dirty="0">
                <a:latin typeface="+mn-ea"/>
              </a:rPr>
              <a:t>是一种服务，充当连接到网络的 </a:t>
            </a:r>
            <a:r>
              <a:rPr lang="en-US" altLang="zh-CN" sz="2400" dirty="0" err="1">
                <a:latin typeface="+mn-ea"/>
              </a:rPr>
              <a:t>ESXi</a:t>
            </a:r>
            <a:r>
              <a:rPr lang="en-US" altLang="zh-CN" sz="2400" dirty="0">
                <a:latin typeface="+mn-ea"/>
              </a:rPr>
              <a:t> </a:t>
            </a:r>
            <a:r>
              <a:rPr lang="zh-CN" altLang="en-US" sz="2400" dirty="0">
                <a:latin typeface="+mn-ea"/>
              </a:rPr>
              <a:t>主机的中心管理员。</a:t>
            </a:r>
            <a:r>
              <a:rPr lang="en-US" altLang="zh-CN" sz="2400" dirty="0" err="1">
                <a:latin typeface="+mn-ea"/>
              </a:rPr>
              <a:t>vCenter</a:t>
            </a:r>
            <a:r>
              <a:rPr lang="en-US" altLang="zh-CN" sz="2400" dirty="0">
                <a:latin typeface="+mn-ea"/>
              </a:rPr>
              <a:t> Server </a:t>
            </a:r>
            <a:r>
              <a:rPr lang="zh-CN" altLang="en-US" sz="2400" dirty="0">
                <a:latin typeface="+mn-ea"/>
              </a:rPr>
              <a:t>可用于将多个主机的资源加入池中并管理这些资源。</a:t>
            </a:r>
          </a:p>
          <a:p>
            <a:endParaRPr kumimoji="1" lang="zh-CN" altLang="en-US" dirty="0">
              <a:latin typeface="+mn-ea"/>
            </a:endParaRPr>
          </a:p>
        </p:txBody>
      </p:sp>
    </p:spTree>
    <p:extLst>
      <p:ext uri="{BB962C8B-B14F-4D97-AF65-F5344CB8AC3E}">
        <p14:creationId xmlns:p14="http://schemas.microsoft.com/office/powerpoint/2010/main" val="15181836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FED33E2-3B25-9449-8296-13E1D1ECE63D}"/>
              </a:ext>
            </a:extLst>
          </p:cNvPr>
          <p:cNvSpPr>
            <a:spLocks noGrp="1"/>
          </p:cNvSpPr>
          <p:nvPr>
            <p:ph type="title"/>
          </p:nvPr>
        </p:nvSpPr>
        <p:spPr/>
        <p:txBody>
          <a:bodyPr/>
          <a:lstStyle/>
          <a:p>
            <a:r>
              <a:rPr kumimoji="1" lang="zh-CN" altLang="en-US" dirty="0"/>
              <a:t>安装 </a:t>
            </a:r>
            <a:r>
              <a:rPr kumimoji="1" lang="en-US" altLang="zh-CN" dirty="0" err="1"/>
              <a:t>ESXi</a:t>
            </a:r>
            <a:endParaRPr kumimoji="1" lang="zh-CN" altLang="en-US" dirty="0"/>
          </a:p>
        </p:txBody>
      </p:sp>
      <p:sp>
        <p:nvSpPr>
          <p:cNvPr id="3" name="内容占位符 2">
            <a:extLst>
              <a:ext uri="{FF2B5EF4-FFF2-40B4-BE49-F238E27FC236}">
                <a16:creationId xmlns:a16="http://schemas.microsoft.com/office/drawing/2014/main" id="{1FA4A6A1-239A-5245-B02C-D95E5C7F3BBA}"/>
              </a:ext>
            </a:extLst>
          </p:cNvPr>
          <p:cNvSpPr>
            <a:spLocks noGrp="1"/>
          </p:cNvSpPr>
          <p:nvPr>
            <p:ph idx="1"/>
          </p:nvPr>
        </p:nvSpPr>
        <p:spPr/>
        <p:txBody>
          <a:bodyPr/>
          <a:lstStyle/>
          <a:p>
            <a:r>
              <a:rPr kumimoji="1" lang="zh-CN" altLang="en-US" dirty="0"/>
              <a:t>交互式 </a:t>
            </a:r>
            <a:r>
              <a:rPr kumimoji="1" lang="en-US" altLang="zh-CN" dirty="0" err="1"/>
              <a:t>ESXi</a:t>
            </a:r>
            <a:r>
              <a:rPr kumimoji="1" lang="zh-CN" altLang="en-US" dirty="0"/>
              <a:t>安装</a:t>
            </a:r>
            <a:endParaRPr kumimoji="1" lang="en-US" altLang="zh-CN" dirty="0"/>
          </a:p>
          <a:p>
            <a:r>
              <a:rPr kumimoji="1" lang="zh-Hans" altLang="en-US" dirty="0"/>
              <a:t>脚本</a:t>
            </a:r>
            <a:r>
              <a:rPr kumimoji="1" lang="zh-CN" altLang="en-US" dirty="0"/>
              <a:t>式 </a:t>
            </a:r>
            <a:r>
              <a:rPr kumimoji="1" lang="en-US" altLang="zh-CN" dirty="0" err="1"/>
              <a:t>ESXi</a:t>
            </a:r>
            <a:r>
              <a:rPr kumimoji="1" lang="zh-CN" altLang="en-US" dirty="0"/>
              <a:t>安装</a:t>
            </a:r>
            <a:endParaRPr kumimoji="1" lang="en-US" altLang="zh-CN" dirty="0"/>
          </a:p>
          <a:p>
            <a:r>
              <a:rPr kumimoji="1" lang="en-US" altLang="zh-CN" dirty="0"/>
              <a:t>vSphere Auto Deploy </a:t>
            </a:r>
            <a:r>
              <a:rPr kumimoji="1" lang="en-US" altLang="zh-CN" dirty="0" err="1"/>
              <a:t>ESXi</a:t>
            </a:r>
            <a:r>
              <a:rPr kumimoji="1" lang="en-US" altLang="zh-CN" dirty="0"/>
              <a:t> </a:t>
            </a:r>
            <a:r>
              <a:rPr kumimoji="1" lang="zh-CN" altLang="en-US" dirty="0"/>
              <a:t>安装</a:t>
            </a:r>
            <a:r>
              <a:rPr kumimoji="1" lang="zh-Hans" altLang="en-US" dirty="0"/>
              <a:t>选项</a:t>
            </a:r>
            <a:endParaRPr kumimoji="1" lang="en-US" altLang="zh-CN" dirty="0"/>
          </a:p>
        </p:txBody>
      </p:sp>
    </p:spTree>
    <p:extLst>
      <p:ext uri="{BB962C8B-B14F-4D97-AF65-F5344CB8AC3E}">
        <p14:creationId xmlns:p14="http://schemas.microsoft.com/office/powerpoint/2010/main" val="35398942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2440DC9-040B-7647-9BFD-DF127CD00B44}"/>
              </a:ext>
            </a:extLst>
          </p:cNvPr>
          <p:cNvSpPr>
            <a:spLocks noGrp="1"/>
          </p:cNvSpPr>
          <p:nvPr>
            <p:ph type="title"/>
          </p:nvPr>
        </p:nvSpPr>
        <p:spPr/>
        <p:txBody>
          <a:bodyPr/>
          <a:lstStyle/>
          <a:p>
            <a:r>
              <a:rPr kumimoji="1" lang="en-US" altLang="zh-CN" dirty="0"/>
              <a:t>V</a:t>
            </a:r>
            <a:r>
              <a:rPr kumimoji="1" lang="en-US" altLang="zh-Hans" dirty="0"/>
              <a:t>M</a:t>
            </a:r>
            <a:r>
              <a:rPr kumimoji="1" lang="en-US" altLang="zh-CN" dirty="0"/>
              <a:t>ware</a:t>
            </a:r>
            <a:r>
              <a:rPr kumimoji="1" lang="zh-Hans" altLang="en-US" dirty="0"/>
              <a:t>简介</a:t>
            </a:r>
            <a:endParaRPr kumimoji="1" lang="zh-CN" altLang="en-US" dirty="0"/>
          </a:p>
        </p:txBody>
      </p:sp>
      <p:sp>
        <p:nvSpPr>
          <p:cNvPr id="3" name="内容占位符 2">
            <a:extLst>
              <a:ext uri="{FF2B5EF4-FFF2-40B4-BE49-F238E27FC236}">
                <a16:creationId xmlns:a16="http://schemas.microsoft.com/office/drawing/2014/main" id="{796AACE7-7A44-724F-966F-9CF1FE81CAB1}"/>
              </a:ext>
            </a:extLst>
          </p:cNvPr>
          <p:cNvSpPr>
            <a:spLocks noGrp="1"/>
          </p:cNvSpPr>
          <p:nvPr>
            <p:ph idx="1"/>
          </p:nvPr>
        </p:nvSpPr>
        <p:spPr/>
        <p:txBody>
          <a:bodyPr/>
          <a:lstStyle/>
          <a:p>
            <a:pPr marL="0" indent="0">
              <a:buNone/>
            </a:pPr>
            <a:endParaRPr lang="en-US" altLang="zh-CN" dirty="0"/>
          </a:p>
          <a:p>
            <a:pPr marL="0" indent="0">
              <a:buNone/>
            </a:pPr>
            <a:r>
              <a:rPr lang="en-US" altLang="zh-CN" dirty="0"/>
              <a:t>VMwar</a:t>
            </a:r>
            <a:r>
              <a:rPr lang="en-US" altLang="zh-Hans" dirty="0"/>
              <a:t>e</a:t>
            </a:r>
            <a:r>
              <a:rPr lang="zh-CN" altLang="en-US" dirty="0"/>
              <a:t>总部位于美国加州帕洛阿尔托，是全球云基础架构和移动商务解决方案厂商，提供基于</a:t>
            </a:r>
            <a:r>
              <a:rPr lang="en-US" altLang="zh-CN" dirty="0"/>
              <a:t>VMware</a:t>
            </a:r>
            <a:r>
              <a:rPr lang="zh-CN" altLang="en-US" dirty="0"/>
              <a:t>的解决方案，企业通过数据中心改造和公有云整合业务，借助企业安全转型维系客户信任，实现任意云端和设备上运行、管理、连接及保护任意应用</a:t>
            </a:r>
            <a:r>
              <a:rPr lang="zh-Hans" altLang="en-US" dirty="0"/>
              <a:t>。</a:t>
            </a:r>
            <a:endParaRPr kumimoji="1" lang="zh-CN" altLang="en-US" dirty="0"/>
          </a:p>
        </p:txBody>
      </p:sp>
    </p:spTree>
    <p:extLst>
      <p:ext uri="{BB962C8B-B14F-4D97-AF65-F5344CB8AC3E}">
        <p14:creationId xmlns:p14="http://schemas.microsoft.com/office/powerpoint/2010/main" val="111237048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13F5F5-8EFF-9949-8A52-FB4DCAD60B6E}"/>
              </a:ext>
            </a:extLst>
          </p:cNvPr>
          <p:cNvSpPr>
            <a:spLocks noGrp="1"/>
          </p:cNvSpPr>
          <p:nvPr>
            <p:ph type="title"/>
          </p:nvPr>
        </p:nvSpPr>
        <p:spPr/>
        <p:txBody>
          <a:bodyPr/>
          <a:lstStyle/>
          <a:p>
            <a:r>
              <a:rPr lang="zh-Hans" altLang="en-US" b="1" dirty="0"/>
              <a:t>交互</a:t>
            </a:r>
            <a:r>
              <a:rPr lang="zh-CN" altLang="en-US" b="1" dirty="0"/>
              <a:t>式 </a:t>
            </a:r>
            <a:r>
              <a:rPr lang="en-US" altLang="zh-CN" b="1" dirty="0" err="1"/>
              <a:t>ESXi</a:t>
            </a:r>
            <a:r>
              <a:rPr lang="en-US" altLang="zh-CN" b="1" dirty="0"/>
              <a:t> </a:t>
            </a:r>
            <a:r>
              <a:rPr lang="zh-CN" altLang="en-US" b="1" dirty="0"/>
              <a:t>安装</a:t>
            </a:r>
            <a:endParaRPr kumimoji="1" lang="zh-CN" altLang="en-US" dirty="0"/>
          </a:p>
        </p:txBody>
      </p:sp>
      <p:sp>
        <p:nvSpPr>
          <p:cNvPr id="3" name="内容占位符 2">
            <a:extLst>
              <a:ext uri="{FF2B5EF4-FFF2-40B4-BE49-F238E27FC236}">
                <a16:creationId xmlns:a16="http://schemas.microsoft.com/office/drawing/2014/main" id="{779E40D9-0261-494A-A624-F06F89682818}"/>
              </a:ext>
            </a:extLst>
          </p:cNvPr>
          <p:cNvSpPr>
            <a:spLocks noGrp="1"/>
          </p:cNvSpPr>
          <p:nvPr>
            <p:ph idx="1"/>
          </p:nvPr>
        </p:nvSpPr>
        <p:spPr/>
        <p:txBody>
          <a:bodyPr/>
          <a:lstStyle/>
          <a:p>
            <a:pPr marL="0" indent="0">
              <a:buNone/>
            </a:pPr>
            <a:r>
              <a:rPr lang="zh-CN" altLang="en-US" dirty="0"/>
              <a:t>对于不足五台主机的小型部署，使用交互式安装选项。</a:t>
            </a:r>
          </a:p>
          <a:p>
            <a:pPr marL="0" indent="0">
              <a:buNone/>
            </a:pPr>
            <a:endParaRPr lang="en-US" altLang="zh-CN" dirty="0"/>
          </a:p>
          <a:p>
            <a:pPr marL="0" indent="0">
              <a:buNone/>
            </a:pPr>
            <a:r>
              <a:rPr lang="zh-CN" altLang="en-US" dirty="0"/>
              <a:t>在典型的交互式安装中，引导 </a:t>
            </a:r>
            <a:r>
              <a:rPr lang="en-US" altLang="zh-CN" dirty="0" err="1"/>
              <a:t>ESXi</a:t>
            </a:r>
            <a:r>
              <a:rPr lang="en-US" altLang="zh-CN" dirty="0"/>
              <a:t> </a:t>
            </a:r>
            <a:r>
              <a:rPr lang="zh-CN" altLang="en-US" dirty="0"/>
              <a:t>安装程序，并响应安装程序提示，将 </a:t>
            </a:r>
            <a:r>
              <a:rPr lang="en-US" altLang="zh-CN" dirty="0" err="1"/>
              <a:t>ESXi</a:t>
            </a:r>
            <a:r>
              <a:rPr lang="en-US" altLang="zh-CN" dirty="0"/>
              <a:t> </a:t>
            </a:r>
            <a:r>
              <a:rPr lang="zh-CN" altLang="en-US" dirty="0"/>
              <a:t>安装到本地主机磁盘。安装程序会重新格式化目标磁盘并对其进行分区，然后安装 </a:t>
            </a:r>
            <a:r>
              <a:rPr lang="en-US" altLang="zh-CN" dirty="0" err="1"/>
              <a:t>ESXi</a:t>
            </a:r>
            <a:r>
              <a:rPr lang="en-US" altLang="zh-CN" dirty="0"/>
              <a:t> </a:t>
            </a:r>
            <a:r>
              <a:rPr lang="zh-CN" altLang="en-US" dirty="0"/>
              <a:t>引导映像。如果以前未在目标磁盘上安装 </a:t>
            </a:r>
            <a:r>
              <a:rPr lang="en-US" altLang="zh-CN" dirty="0" err="1"/>
              <a:t>ESXi</a:t>
            </a:r>
            <a:r>
              <a:rPr lang="zh-CN" altLang="en-US" dirty="0"/>
              <a:t>，则位于驱动器上的所有数据都将被覆盖，包括硬件供应商分区、操作系统分区和关联数据。</a:t>
            </a:r>
          </a:p>
          <a:p>
            <a:pPr marL="0" indent="0">
              <a:buNone/>
            </a:pPr>
            <a:br>
              <a:rPr lang="zh-CN" altLang="en-US" dirty="0"/>
            </a:br>
            <a:endParaRPr kumimoji="1" lang="zh-CN" altLang="en-US" dirty="0"/>
          </a:p>
        </p:txBody>
      </p:sp>
    </p:spTree>
    <p:extLst>
      <p:ext uri="{BB962C8B-B14F-4D97-AF65-F5344CB8AC3E}">
        <p14:creationId xmlns:p14="http://schemas.microsoft.com/office/powerpoint/2010/main" val="13667216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1BA43FA-233A-634B-8C7C-0E5CDE0584A4}"/>
              </a:ext>
            </a:extLst>
          </p:cNvPr>
          <p:cNvSpPr>
            <a:spLocks noGrp="1"/>
          </p:cNvSpPr>
          <p:nvPr>
            <p:ph type="title"/>
          </p:nvPr>
        </p:nvSpPr>
        <p:spPr/>
        <p:txBody>
          <a:bodyPr/>
          <a:lstStyle/>
          <a:p>
            <a:r>
              <a:rPr kumimoji="1" lang="zh-Hans" altLang="en-US" dirty="0"/>
              <a:t>交互式安装步骤</a:t>
            </a:r>
            <a:endParaRPr kumimoji="1" lang="zh-CN" altLang="en-US" dirty="0"/>
          </a:p>
        </p:txBody>
      </p:sp>
      <p:sp>
        <p:nvSpPr>
          <p:cNvPr id="3" name="内容占位符 2">
            <a:extLst>
              <a:ext uri="{FF2B5EF4-FFF2-40B4-BE49-F238E27FC236}">
                <a16:creationId xmlns:a16="http://schemas.microsoft.com/office/drawing/2014/main" id="{82417A5A-06F9-0947-8AA6-241A880368C4}"/>
              </a:ext>
            </a:extLst>
          </p:cNvPr>
          <p:cNvSpPr>
            <a:spLocks noGrp="1"/>
          </p:cNvSpPr>
          <p:nvPr>
            <p:ph idx="1"/>
          </p:nvPr>
        </p:nvSpPr>
        <p:spPr/>
        <p:txBody>
          <a:bodyPr>
            <a:noAutofit/>
          </a:bodyPr>
          <a:lstStyle/>
          <a:p>
            <a:pPr marL="514350" indent="-514350">
              <a:buFont typeface="+mj-lt"/>
              <a:buAutoNum type="arabicPeriod"/>
            </a:pPr>
            <a:r>
              <a:rPr lang="zh-CN" altLang="en-US" sz="1800" dirty="0">
                <a:latin typeface="+mn-ea"/>
              </a:rPr>
              <a:t>将 </a:t>
            </a:r>
            <a:r>
              <a:rPr lang="en-US" altLang="zh-CN" sz="1800" dirty="0" err="1">
                <a:latin typeface="+mn-ea"/>
              </a:rPr>
              <a:t>ESXi</a:t>
            </a:r>
            <a:r>
              <a:rPr lang="en-US" altLang="zh-CN" sz="1800" dirty="0">
                <a:latin typeface="+mn-ea"/>
              </a:rPr>
              <a:t> </a:t>
            </a:r>
            <a:r>
              <a:rPr lang="zh-CN" altLang="en-US" sz="1800" dirty="0">
                <a:latin typeface="+mn-ea"/>
              </a:rPr>
              <a:t>安装程序 </a:t>
            </a:r>
            <a:r>
              <a:rPr lang="en-US" altLang="zh-CN" sz="1800" dirty="0">
                <a:latin typeface="+mn-ea"/>
              </a:rPr>
              <a:t>CD/DVD </a:t>
            </a:r>
            <a:r>
              <a:rPr lang="zh-CN" altLang="en-US" sz="1800" dirty="0">
                <a:latin typeface="+mn-ea"/>
              </a:rPr>
              <a:t>插入 </a:t>
            </a:r>
            <a:r>
              <a:rPr lang="en-US" altLang="zh-CN" sz="1800" dirty="0">
                <a:latin typeface="+mn-ea"/>
              </a:rPr>
              <a:t>CD/DVD-ROM </a:t>
            </a:r>
            <a:r>
              <a:rPr lang="zh-CN" altLang="en-US" sz="1800" dirty="0">
                <a:latin typeface="+mn-ea"/>
              </a:rPr>
              <a:t>驱动器，或连接安装程序 </a:t>
            </a:r>
            <a:r>
              <a:rPr lang="en-US" altLang="zh-CN" sz="1800" dirty="0">
                <a:latin typeface="+mn-ea"/>
              </a:rPr>
              <a:t>USB </a:t>
            </a:r>
            <a:r>
              <a:rPr lang="zh-CN" altLang="en-US" sz="1800" dirty="0">
                <a:latin typeface="+mn-ea"/>
              </a:rPr>
              <a:t>闪存驱动器并重新启动计算机。</a:t>
            </a:r>
          </a:p>
          <a:p>
            <a:pPr marL="514350" indent="-514350">
              <a:buFont typeface="+mj-lt"/>
              <a:buAutoNum type="arabicPeriod"/>
            </a:pPr>
            <a:r>
              <a:rPr lang="zh-CN" altLang="en-US" sz="1800" dirty="0">
                <a:latin typeface="+mn-ea"/>
              </a:rPr>
              <a:t>将 </a:t>
            </a:r>
            <a:r>
              <a:rPr lang="en-US" altLang="zh-CN" sz="1800" dirty="0">
                <a:latin typeface="+mn-ea"/>
              </a:rPr>
              <a:t>BIOS </a:t>
            </a:r>
            <a:r>
              <a:rPr lang="zh-CN" altLang="en-US" sz="1800" dirty="0">
                <a:latin typeface="+mn-ea"/>
              </a:rPr>
              <a:t>设置为从 </a:t>
            </a:r>
            <a:r>
              <a:rPr lang="en-US" altLang="zh-CN" sz="1800" dirty="0">
                <a:latin typeface="+mn-ea"/>
              </a:rPr>
              <a:t>CD-ROM </a:t>
            </a:r>
            <a:r>
              <a:rPr lang="zh-CN" altLang="en-US" sz="1800" dirty="0">
                <a:latin typeface="+mn-ea"/>
              </a:rPr>
              <a:t>设备或 </a:t>
            </a:r>
            <a:r>
              <a:rPr lang="en-US" altLang="zh-CN" sz="1800" dirty="0">
                <a:latin typeface="+mn-ea"/>
              </a:rPr>
              <a:t>USB </a:t>
            </a:r>
            <a:r>
              <a:rPr lang="zh-CN" altLang="en-US" sz="1800" dirty="0">
                <a:latin typeface="+mn-ea"/>
              </a:rPr>
              <a:t>闪存驱动器引导。有关更改引导顺序的信息，请参见硬件供应商文档。</a:t>
            </a:r>
          </a:p>
          <a:p>
            <a:pPr marL="514350" indent="-514350">
              <a:buFont typeface="+mj-lt"/>
              <a:buAutoNum type="arabicPeriod"/>
            </a:pPr>
            <a:r>
              <a:rPr lang="zh-CN" altLang="en-US" sz="1800" dirty="0">
                <a:latin typeface="+mn-ea"/>
              </a:rPr>
              <a:t>在“选择磁盘”页面中，选择要在其上安装 </a:t>
            </a:r>
            <a:r>
              <a:rPr lang="en-US" altLang="zh-CN" sz="1800" dirty="0" err="1">
                <a:latin typeface="+mn-ea"/>
              </a:rPr>
              <a:t>ESXi</a:t>
            </a:r>
            <a:r>
              <a:rPr lang="en-US" altLang="zh-CN" sz="1800" dirty="0">
                <a:latin typeface="+mn-ea"/>
              </a:rPr>
              <a:t> </a:t>
            </a:r>
            <a:r>
              <a:rPr lang="zh-CN" altLang="en-US" sz="1800" dirty="0">
                <a:latin typeface="+mn-ea"/>
              </a:rPr>
              <a:t>的驱动器，然后按 </a:t>
            </a:r>
            <a:r>
              <a:rPr lang="en-US" altLang="zh-CN" sz="1800" dirty="0">
                <a:latin typeface="+mn-ea"/>
              </a:rPr>
              <a:t>Enter</a:t>
            </a:r>
            <a:r>
              <a:rPr lang="zh-CN" altLang="en-US" sz="1800" dirty="0">
                <a:latin typeface="+mn-ea"/>
              </a:rPr>
              <a:t>。按 </a:t>
            </a:r>
            <a:r>
              <a:rPr lang="en-US" altLang="zh-CN" sz="1800" dirty="0">
                <a:latin typeface="+mn-ea"/>
              </a:rPr>
              <a:t>F1 </a:t>
            </a:r>
            <a:r>
              <a:rPr lang="zh-CN" altLang="en-US" sz="1800" dirty="0">
                <a:latin typeface="+mn-ea"/>
              </a:rPr>
              <a:t>可获取所选磁盘的相关信息。</a:t>
            </a:r>
          </a:p>
          <a:p>
            <a:pPr marL="514350" indent="-514350">
              <a:buFont typeface="+mj-lt"/>
              <a:buAutoNum type="arabicPeriod"/>
            </a:pPr>
            <a:r>
              <a:rPr lang="zh-CN" altLang="en-US" sz="1800" dirty="0">
                <a:latin typeface="+mn-ea"/>
              </a:rPr>
              <a:t>选择主机的键盘类型。安装后可在直接控制台中更改键盘类型。</a:t>
            </a:r>
          </a:p>
          <a:p>
            <a:pPr marL="514350" indent="-514350">
              <a:buFont typeface="+mj-lt"/>
              <a:buAutoNum type="arabicPeriod"/>
            </a:pPr>
            <a:r>
              <a:rPr lang="zh-CN" altLang="en-US" sz="1800" dirty="0">
                <a:latin typeface="+mn-ea"/>
              </a:rPr>
              <a:t>输入主机的根密码。安装后可在直接控制台中更改密码。</a:t>
            </a:r>
          </a:p>
          <a:p>
            <a:pPr marL="514350" indent="-514350">
              <a:buFont typeface="+mj-lt"/>
              <a:buAutoNum type="arabicPeriod"/>
            </a:pPr>
            <a:r>
              <a:rPr lang="zh-CN" altLang="en-US" sz="1800" dirty="0">
                <a:latin typeface="+mn-ea"/>
              </a:rPr>
              <a:t>按 </a:t>
            </a:r>
            <a:r>
              <a:rPr lang="en-US" altLang="zh-CN" sz="1800" dirty="0">
                <a:latin typeface="+mn-ea"/>
              </a:rPr>
              <a:t>Enter </a:t>
            </a:r>
            <a:r>
              <a:rPr lang="zh-CN" altLang="en-US" sz="1800" dirty="0">
                <a:latin typeface="+mn-ea"/>
              </a:rPr>
              <a:t>键开始安装。</a:t>
            </a:r>
          </a:p>
          <a:p>
            <a:pPr marL="514350" indent="-514350">
              <a:buFont typeface="+mj-lt"/>
              <a:buAutoNum type="arabicPeriod"/>
            </a:pPr>
            <a:r>
              <a:rPr lang="zh-CN" altLang="en-US" sz="1800" dirty="0">
                <a:latin typeface="+mn-ea"/>
              </a:rPr>
              <a:t>安装完成后，取出安装 </a:t>
            </a:r>
            <a:r>
              <a:rPr lang="en-US" altLang="zh-CN" sz="1800" dirty="0">
                <a:latin typeface="+mn-ea"/>
              </a:rPr>
              <a:t>CD</a:t>
            </a:r>
            <a:r>
              <a:rPr lang="zh-CN" altLang="en-US" sz="1800" dirty="0">
                <a:latin typeface="+mn-ea"/>
              </a:rPr>
              <a:t>、</a:t>
            </a:r>
            <a:r>
              <a:rPr lang="en-US" altLang="zh-CN" sz="1800" dirty="0">
                <a:latin typeface="+mn-ea"/>
              </a:rPr>
              <a:t>DVD </a:t>
            </a:r>
            <a:r>
              <a:rPr lang="zh-CN" altLang="en-US" sz="1800" dirty="0">
                <a:latin typeface="+mn-ea"/>
              </a:rPr>
              <a:t>或 </a:t>
            </a:r>
            <a:r>
              <a:rPr lang="en-US" altLang="zh-CN" sz="1800" dirty="0">
                <a:latin typeface="+mn-ea"/>
              </a:rPr>
              <a:t>USB </a:t>
            </a:r>
            <a:r>
              <a:rPr lang="zh-CN" altLang="en-US" sz="1800" dirty="0">
                <a:latin typeface="+mn-ea"/>
              </a:rPr>
              <a:t>闪存驱动器。</a:t>
            </a:r>
          </a:p>
          <a:p>
            <a:pPr marL="514350" indent="-514350">
              <a:buFont typeface="+mj-lt"/>
              <a:buAutoNum type="arabicPeriod"/>
            </a:pPr>
            <a:r>
              <a:rPr lang="zh-CN" altLang="en-US" sz="1800" dirty="0">
                <a:latin typeface="+mn-ea"/>
              </a:rPr>
              <a:t>按 </a:t>
            </a:r>
            <a:r>
              <a:rPr lang="en-US" altLang="zh-CN" sz="1800" dirty="0">
                <a:latin typeface="+mn-ea"/>
              </a:rPr>
              <a:t>Enter </a:t>
            </a:r>
            <a:r>
              <a:rPr lang="zh-CN" altLang="en-US" sz="1800" dirty="0">
                <a:latin typeface="+mn-ea"/>
              </a:rPr>
              <a:t>重新引导主机。如果执行新的安装，或选择覆盖现有 </a:t>
            </a:r>
            <a:r>
              <a:rPr lang="en-US" altLang="zh-CN" sz="1800" dirty="0">
                <a:latin typeface="+mn-ea"/>
              </a:rPr>
              <a:t>VMFS </a:t>
            </a:r>
            <a:r>
              <a:rPr lang="zh-CN" altLang="en-US" sz="1800" dirty="0">
                <a:latin typeface="+mn-ea"/>
              </a:rPr>
              <a:t>数据存储，则在重新引导操作过程中，会在主机磁盘上创建 </a:t>
            </a:r>
            <a:r>
              <a:rPr lang="en-US" altLang="zh-CN" sz="1800" dirty="0">
                <a:latin typeface="+mn-ea"/>
              </a:rPr>
              <a:t>VFAT </a:t>
            </a:r>
            <a:r>
              <a:rPr lang="zh-CN" altLang="en-US" sz="1800" dirty="0">
                <a:latin typeface="+mn-ea"/>
              </a:rPr>
              <a:t>暂存分区和 </a:t>
            </a:r>
            <a:r>
              <a:rPr lang="en-US" altLang="zh-CN" sz="1800" dirty="0">
                <a:latin typeface="+mn-ea"/>
              </a:rPr>
              <a:t>VMFS </a:t>
            </a:r>
            <a:r>
              <a:rPr lang="zh-CN" altLang="en-US" sz="1800" dirty="0">
                <a:latin typeface="+mn-ea"/>
              </a:rPr>
              <a:t>分区。</a:t>
            </a:r>
          </a:p>
          <a:p>
            <a:pPr marL="514350" indent="-514350">
              <a:buFont typeface="+mj-lt"/>
              <a:buAutoNum type="arabicPeriod"/>
            </a:pPr>
            <a:r>
              <a:rPr lang="zh-CN" altLang="en-US" sz="1800" dirty="0">
                <a:latin typeface="+mn-ea"/>
              </a:rPr>
              <a:t>将第一引导设备设置为在</a:t>
            </a:r>
            <a:r>
              <a:rPr lang="en-US" altLang="zh-CN" sz="1800" dirty="0">
                <a:latin typeface="+mn-ea"/>
                <a:hlinkClick r:id="rId2"/>
              </a:rPr>
              <a:t>3</a:t>
            </a:r>
            <a:r>
              <a:rPr lang="zh-CN" altLang="en-US" sz="1800" dirty="0">
                <a:latin typeface="+mn-ea"/>
              </a:rPr>
              <a:t> 中安装 </a:t>
            </a:r>
            <a:r>
              <a:rPr lang="en-US" altLang="zh-CN" sz="1800" dirty="0" err="1">
                <a:latin typeface="+mn-ea"/>
              </a:rPr>
              <a:t>ESXi</a:t>
            </a:r>
            <a:r>
              <a:rPr lang="en-US" altLang="zh-CN" sz="1800" dirty="0">
                <a:latin typeface="+mn-ea"/>
              </a:rPr>
              <a:t> </a:t>
            </a:r>
            <a:r>
              <a:rPr lang="zh-CN" altLang="en-US" sz="1800" dirty="0">
                <a:latin typeface="+mn-ea"/>
              </a:rPr>
              <a:t>的驱动器。</a:t>
            </a:r>
          </a:p>
        </p:txBody>
      </p:sp>
    </p:spTree>
    <p:extLst>
      <p:ext uri="{BB962C8B-B14F-4D97-AF65-F5344CB8AC3E}">
        <p14:creationId xmlns:p14="http://schemas.microsoft.com/office/powerpoint/2010/main" val="19728194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13F5F5-8EFF-9949-8A52-FB4DCAD60B6E}"/>
              </a:ext>
            </a:extLst>
          </p:cNvPr>
          <p:cNvSpPr>
            <a:spLocks noGrp="1"/>
          </p:cNvSpPr>
          <p:nvPr>
            <p:ph type="title"/>
          </p:nvPr>
        </p:nvSpPr>
        <p:spPr/>
        <p:txBody>
          <a:bodyPr/>
          <a:lstStyle/>
          <a:p>
            <a:r>
              <a:rPr lang="zh-CN" altLang="en-US" b="1" dirty="0"/>
              <a:t>脚本式 </a:t>
            </a:r>
            <a:r>
              <a:rPr lang="en-US" altLang="zh-CN" b="1" dirty="0" err="1"/>
              <a:t>ESXi</a:t>
            </a:r>
            <a:r>
              <a:rPr lang="en-US" altLang="zh-CN" b="1" dirty="0"/>
              <a:t> </a:t>
            </a:r>
            <a:r>
              <a:rPr lang="zh-CN" altLang="en-US" b="1" dirty="0"/>
              <a:t>安装</a:t>
            </a:r>
            <a:endParaRPr kumimoji="1" lang="zh-CN" altLang="en-US" dirty="0"/>
          </a:p>
        </p:txBody>
      </p:sp>
      <p:sp>
        <p:nvSpPr>
          <p:cNvPr id="3" name="内容占位符 2">
            <a:extLst>
              <a:ext uri="{FF2B5EF4-FFF2-40B4-BE49-F238E27FC236}">
                <a16:creationId xmlns:a16="http://schemas.microsoft.com/office/drawing/2014/main" id="{779E40D9-0261-494A-A624-F06F89682818}"/>
              </a:ext>
            </a:extLst>
          </p:cNvPr>
          <p:cNvSpPr>
            <a:spLocks noGrp="1"/>
          </p:cNvSpPr>
          <p:nvPr>
            <p:ph idx="1"/>
          </p:nvPr>
        </p:nvSpPr>
        <p:spPr/>
        <p:txBody>
          <a:bodyPr/>
          <a:lstStyle/>
          <a:p>
            <a:r>
              <a:rPr lang="zh-CN" altLang="en-US" dirty="0"/>
              <a:t>通过使用无需人工干预的脚本式安装或升级快速部署 </a:t>
            </a:r>
            <a:r>
              <a:rPr lang="en-US" altLang="zh-CN" dirty="0" err="1"/>
              <a:t>ESXi</a:t>
            </a:r>
            <a:r>
              <a:rPr lang="en-US" altLang="zh-CN" dirty="0"/>
              <a:t> </a:t>
            </a:r>
            <a:r>
              <a:rPr lang="zh-CN" altLang="en-US" dirty="0"/>
              <a:t>主机。脚本式安装或升级可提供高效的多主机部署方式。</a:t>
            </a:r>
            <a:endParaRPr kumimoji="1" lang="zh-CN" altLang="en-US" dirty="0"/>
          </a:p>
        </p:txBody>
      </p:sp>
      <p:pic>
        <p:nvPicPr>
          <p:cNvPr id="4" name="图片 3">
            <a:extLst>
              <a:ext uri="{FF2B5EF4-FFF2-40B4-BE49-F238E27FC236}">
                <a16:creationId xmlns:a16="http://schemas.microsoft.com/office/drawing/2014/main" id="{3745F890-3BD2-E346-9FA7-FE8C3026E43C}"/>
              </a:ext>
            </a:extLst>
          </p:cNvPr>
          <p:cNvPicPr>
            <a:picLocks noChangeAspect="1"/>
          </p:cNvPicPr>
          <p:nvPr/>
        </p:nvPicPr>
        <p:blipFill>
          <a:blip r:embed="rId2"/>
          <a:stretch>
            <a:fillRect/>
          </a:stretch>
        </p:blipFill>
        <p:spPr>
          <a:xfrm>
            <a:off x="838200" y="2811463"/>
            <a:ext cx="3378200" cy="3365500"/>
          </a:xfrm>
          <a:prstGeom prst="rect">
            <a:avLst/>
          </a:prstGeom>
        </p:spPr>
      </p:pic>
    </p:spTree>
    <p:extLst>
      <p:ext uri="{BB962C8B-B14F-4D97-AF65-F5344CB8AC3E}">
        <p14:creationId xmlns:p14="http://schemas.microsoft.com/office/powerpoint/2010/main" val="19910748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F4416E-9900-C445-9F28-0FD6440BFE4E}"/>
              </a:ext>
            </a:extLst>
          </p:cNvPr>
          <p:cNvSpPr>
            <a:spLocks noGrp="1"/>
          </p:cNvSpPr>
          <p:nvPr>
            <p:ph type="title"/>
          </p:nvPr>
        </p:nvSpPr>
        <p:spPr>
          <a:xfrm>
            <a:off x="838200" y="365126"/>
            <a:ext cx="10515600" cy="774702"/>
          </a:xfrm>
        </p:spPr>
        <p:txBody>
          <a:bodyPr/>
          <a:lstStyle/>
          <a:p>
            <a:r>
              <a:rPr kumimoji="1" lang="zh-Hans" altLang="en-US" dirty="0"/>
              <a:t>交互式安装步骤</a:t>
            </a:r>
            <a:endParaRPr kumimoji="1" lang="zh-CN" altLang="en-US" dirty="0"/>
          </a:p>
        </p:txBody>
      </p:sp>
      <p:sp>
        <p:nvSpPr>
          <p:cNvPr id="3" name="内容占位符 2">
            <a:extLst>
              <a:ext uri="{FF2B5EF4-FFF2-40B4-BE49-F238E27FC236}">
                <a16:creationId xmlns:a16="http://schemas.microsoft.com/office/drawing/2014/main" id="{48E91EAC-354A-9B4D-841E-F3C6A19B22C7}"/>
              </a:ext>
            </a:extLst>
          </p:cNvPr>
          <p:cNvSpPr>
            <a:spLocks noGrp="1"/>
          </p:cNvSpPr>
          <p:nvPr>
            <p:ph idx="1"/>
          </p:nvPr>
        </p:nvSpPr>
        <p:spPr>
          <a:xfrm>
            <a:off x="838200" y="1271588"/>
            <a:ext cx="10515600" cy="5400675"/>
          </a:xfrm>
        </p:spPr>
        <p:txBody>
          <a:bodyPr>
            <a:noAutofit/>
          </a:bodyPr>
          <a:lstStyle/>
          <a:p>
            <a:pPr marL="457200" indent="-457200">
              <a:buFont typeface="+mj-lt"/>
              <a:buAutoNum type="arabicPeriod"/>
            </a:pPr>
            <a:r>
              <a:rPr lang="zh-CN" altLang="en-US" sz="1800" dirty="0">
                <a:latin typeface="+mn-ea"/>
              </a:rPr>
              <a:t>启动主机。</a:t>
            </a:r>
          </a:p>
          <a:p>
            <a:pPr marL="457200" indent="-457200">
              <a:buFont typeface="+mj-lt"/>
              <a:buAutoNum type="arabicPeriod"/>
            </a:pPr>
            <a:r>
              <a:rPr lang="zh-CN" altLang="en-US" sz="1800" dirty="0">
                <a:latin typeface="+mn-ea"/>
              </a:rPr>
              <a:t>出现 </a:t>
            </a:r>
            <a:r>
              <a:rPr lang="en-US" altLang="zh-CN" sz="1800" dirty="0" err="1">
                <a:latin typeface="+mn-ea"/>
              </a:rPr>
              <a:t>ESXi</a:t>
            </a:r>
            <a:r>
              <a:rPr lang="en-US" altLang="zh-CN" sz="1800" dirty="0">
                <a:latin typeface="+mn-ea"/>
              </a:rPr>
              <a:t> </a:t>
            </a:r>
            <a:r>
              <a:rPr lang="zh-CN" altLang="en-US" sz="1800" dirty="0">
                <a:latin typeface="+mn-ea"/>
              </a:rPr>
              <a:t>安装程序窗口时，请按 </a:t>
            </a:r>
            <a:r>
              <a:rPr lang="en-US" altLang="zh-CN" sz="1800" dirty="0" err="1">
                <a:latin typeface="+mn-ea"/>
              </a:rPr>
              <a:t>Shift+O</a:t>
            </a:r>
            <a:r>
              <a:rPr lang="en-US" altLang="zh-CN" sz="1800" dirty="0">
                <a:latin typeface="+mn-ea"/>
              </a:rPr>
              <a:t> </a:t>
            </a:r>
            <a:r>
              <a:rPr lang="zh-CN" altLang="en-US" sz="1800" dirty="0">
                <a:latin typeface="+mn-ea"/>
              </a:rPr>
              <a:t>编辑引导选项。</a:t>
            </a:r>
            <a:endParaRPr lang="en-US" altLang="zh-CN" sz="1800" dirty="0">
              <a:latin typeface="+mn-ea"/>
            </a:endParaRPr>
          </a:p>
          <a:p>
            <a:pPr marL="457200" indent="-457200">
              <a:buFont typeface="+mj-lt"/>
              <a:buAutoNum type="arabicPeriod"/>
            </a:pPr>
            <a:endParaRPr lang="en-US" altLang="zh-CN" sz="1800" dirty="0">
              <a:latin typeface="+mn-ea"/>
            </a:endParaRPr>
          </a:p>
          <a:p>
            <a:pPr marL="457200" indent="-457200">
              <a:buFont typeface="+mj-lt"/>
              <a:buAutoNum type="arabicPeriod"/>
            </a:pPr>
            <a:endParaRPr lang="en-US" altLang="zh-CN" sz="1800" dirty="0">
              <a:latin typeface="+mn-ea"/>
            </a:endParaRPr>
          </a:p>
          <a:p>
            <a:pPr marL="457200" indent="-457200">
              <a:buFont typeface="+mj-lt"/>
              <a:buAutoNum type="arabicPeriod"/>
            </a:pPr>
            <a:endParaRPr lang="en-US" altLang="zh-CN" sz="1800" dirty="0">
              <a:latin typeface="+mn-ea"/>
            </a:endParaRPr>
          </a:p>
          <a:p>
            <a:pPr marL="457200" indent="-457200">
              <a:buFont typeface="+mj-lt"/>
              <a:buAutoNum type="arabicPeriod"/>
            </a:pPr>
            <a:endParaRPr lang="en-US" altLang="zh-CN" sz="1800" dirty="0">
              <a:latin typeface="+mn-ea"/>
            </a:endParaRPr>
          </a:p>
          <a:p>
            <a:pPr marL="457200" indent="-457200">
              <a:buFont typeface="+mj-lt"/>
              <a:buAutoNum type="arabicPeriod"/>
            </a:pPr>
            <a:endParaRPr lang="en-US" altLang="zh-CN" sz="1800" dirty="0">
              <a:latin typeface="+mn-ea"/>
            </a:endParaRPr>
          </a:p>
          <a:p>
            <a:pPr marL="457200" indent="-457200">
              <a:buFont typeface="+mj-lt"/>
              <a:buAutoNum type="arabicPeriod"/>
            </a:pPr>
            <a:endParaRPr lang="en-US" altLang="zh-CN" sz="1800" dirty="0">
              <a:latin typeface="+mn-ea"/>
            </a:endParaRPr>
          </a:p>
          <a:p>
            <a:pPr marL="457200" indent="-457200">
              <a:buFont typeface="+mj-lt"/>
              <a:buAutoNum type="arabicPeriod"/>
            </a:pPr>
            <a:endParaRPr lang="en-US" altLang="zh-CN" sz="1800" dirty="0">
              <a:latin typeface="+mn-ea"/>
            </a:endParaRPr>
          </a:p>
          <a:p>
            <a:pPr marL="457200" indent="-457200">
              <a:buFont typeface="+mj-lt"/>
              <a:buAutoNum type="arabicPeriod"/>
            </a:pPr>
            <a:endParaRPr lang="en-US" altLang="zh-CN" sz="1800" dirty="0">
              <a:latin typeface="+mn-ea"/>
            </a:endParaRPr>
          </a:p>
          <a:p>
            <a:pPr marL="457200" indent="-457200">
              <a:buFont typeface="+mj-lt"/>
              <a:buAutoNum type="arabicPeriod"/>
            </a:pPr>
            <a:endParaRPr lang="en-US" altLang="zh-CN" sz="1800" dirty="0">
              <a:latin typeface="+mn-ea"/>
            </a:endParaRPr>
          </a:p>
          <a:p>
            <a:pPr marL="457200" indent="-457200">
              <a:buFont typeface="+mj-lt"/>
              <a:buAutoNum type="arabicPeriod"/>
            </a:pPr>
            <a:endParaRPr lang="zh-CN" altLang="en-US" sz="1800" dirty="0">
              <a:latin typeface="+mn-ea"/>
            </a:endParaRPr>
          </a:p>
          <a:p>
            <a:pPr marL="457200" indent="-457200">
              <a:buFont typeface="+mj-lt"/>
              <a:buAutoNum type="arabicPeriod"/>
            </a:pPr>
            <a:r>
              <a:rPr lang="zh-CN" altLang="en-US" sz="1800" dirty="0">
                <a:latin typeface="+mn-ea"/>
              </a:rPr>
              <a:t>在 </a:t>
            </a:r>
            <a:r>
              <a:rPr lang="en-US" altLang="zh-CN" sz="1800" dirty="0" err="1">
                <a:latin typeface="+mn-ea"/>
              </a:rPr>
              <a:t>runweasel</a:t>
            </a:r>
            <a:r>
              <a:rPr lang="en-US" altLang="zh-CN" sz="1800" dirty="0">
                <a:latin typeface="+mn-ea"/>
              </a:rPr>
              <a:t> </a:t>
            </a:r>
            <a:r>
              <a:rPr lang="zh-CN" altLang="en-US" sz="1800" dirty="0">
                <a:latin typeface="+mn-ea"/>
              </a:rPr>
              <a:t>命令提示符处，键入 </a:t>
            </a:r>
            <a:r>
              <a:rPr lang="en-US" altLang="zh-CN" sz="1800" dirty="0" err="1">
                <a:latin typeface="+mn-ea"/>
              </a:rPr>
              <a:t>ks</a:t>
            </a:r>
            <a:r>
              <a:rPr lang="en-US" altLang="zh-CN" sz="1800" dirty="0">
                <a:latin typeface="+mn-ea"/>
              </a:rPr>
              <a:t>=</a:t>
            </a:r>
            <a:r>
              <a:rPr lang="en-US" altLang="zh-CN" sz="1800" i="1" dirty="0">
                <a:latin typeface="+mn-ea"/>
              </a:rPr>
              <a:t>location of installation script plus boot command-line options</a:t>
            </a:r>
            <a:r>
              <a:rPr lang="zh-CN" altLang="en-US" sz="1800" dirty="0">
                <a:latin typeface="+mn-ea"/>
              </a:rPr>
              <a:t>。</a:t>
            </a:r>
            <a:endParaRPr lang="en-US" altLang="zh-CN" sz="1800" dirty="0">
              <a:latin typeface="+mn-ea"/>
            </a:endParaRPr>
          </a:p>
          <a:p>
            <a:pPr marL="0" indent="0">
              <a:buNone/>
            </a:pPr>
            <a:r>
              <a:rPr lang="en-US" altLang="zh-CN" sz="1800" dirty="0" err="1">
                <a:latin typeface="+mn-ea"/>
              </a:rPr>
              <a:t>ks</a:t>
            </a:r>
            <a:r>
              <a:rPr lang="en-US" altLang="zh-CN" sz="1800" dirty="0">
                <a:latin typeface="+mn-ea"/>
              </a:rPr>
              <a:t>=http://</a:t>
            </a:r>
            <a:r>
              <a:rPr lang="en-US" altLang="zh-CN" sz="1800" dirty="0" err="1">
                <a:latin typeface="+mn-ea"/>
              </a:rPr>
              <a:t>x.x.x.x</a:t>
            </a:r>
            <a:r>
              <a:rPr lang="en-US" altLang="zh-CN" sz="1800" dirty="0">
                <a:latin typeface="+mn-ea"/>
              </a:rPr>
              <a:t>/</a:t>
            </a:r>
            <a:r>
              <a:rPr lang="en-US" altLang="zh-CN" sz="1800" dirty="0" err="1">
                <a:latin typeface="+mn-ea"/>
              </a:rPr>
              <a:t>kickstart</a:t>
            </a:r>
            <a:r>
              <a:rPr lang="en-US" altLang="zh-CN" sz="1800" dirty="0">
                <a:latin typeface="+mn-ea"/>
              </a:rPr>
              <a:t>/ks-</a:t>
            </a:r>
            <a:r>
              <a:rPr lang="en-US" altLang="zh-Hans" sz="1800" dirty="0">
                <a:latin typeface="+mn-ea"/>
              </a:rPr>
              <a:t>esxi6</a:t>
            </a:r>
            <a:r>
              <a:rPr lang="en-US" altLang="zh-CN" sz="1800" dirty="0">
                <a:latin typeface="+mn-ea"/>
              </a:rPr>
              <a:t>.cfg </a:t>
            </a:r>
            <a:r>
              <a:rPr lang="en-US" altLang="zh-CN" sz="1800" dirty="0" err="1">
                <a:latin typeface="+mn-ea"/>
              </a:rPr>
              <a:t>nameserver</a:t>
            </a:r>
            <a:r>
              <a:rPr lang="en-US" altLang="zh-CN" sz="1800" dirty="0">
                <a:latin typeface="+mn-ea"/>
              </a:rPr>
              <a:t>=</a:t>
            </a:r>
            <a:r>
              <a:rPr lang="en-US" altLang="zh-CN" sz="1800" dirty="0" err="1">
                <a:latin typeface="+mn-ea"/>
              </a:rPr>
              <a:t>x.x.x.x</a:t>
            </a:r>
            <a:r>
              <a:rPr lang="en-US" altLang="zh-CN" sz="1800" dirty="0">
                <a:latin typeface="+mn-ea"/>
              </a:rPr>
              <a:t> </a:t>
            </a:r>
            <a:r>
              <a:rPr lang="en-US" altLang="zh-CN" sz="1800" dirty="0" err="1">
                <a:latin typeface="+mn-ea"/>
              </a:rPr>
              <a:t>ip</a:t>
            </a:r>
            <a:r>
              <a:rPr lang="en-US" altLang="zh-CN" sz="1800" dirty="0">
                <a:latin typeface="+mn-ea"/>
              </a:rPr>
              <a:t>=</a:t>
            </a:r>
            <a:r>
              <a:rPr lang="en-US" altLang="zh-Hans" sz="1800" dirty="0" err="1">
                <a:latin typeface="+mn-ea"/>
              </a:rPr>
              <a:t>x</a:t>
            </a:r>
            <a:r>
              <a:rPr lang="en-US" altLang="zh-CN" sz="1800" dirty="0" err="1">
                <a:latin typeface="+mn-ea"/>
              </a:rPr>
              <a:t>.x.x.x</a:t>
            </a:r>
            <a:r>
              <a:rPr lang="en-US" altLang="zh-CN" sz="1800" dirty="0">
                <a:latin typeface="+mn-ea"/>
              </a:rPr>
              <a:t> netmask=255.255.255.0 gateway=</a:t>
            </a:r>
            <a:r>
              <a:rPr lang="en-US" altLang="zh-CN" sz="1800" dirty="0" err="1">
                <a:latin typeface="+mn-ea"/>
              </a:rPr>
              <a:t>x.x.x.x</a:t>
            </a:r>
            <a:endParaRPr lang="en-US" altLang="zh-CN" sz="1800" dirty="0">
              <a:latin typeface="+mn-ea"/>
            </a:endParaRPr>
          </a:p>
        </p:txBody>
      </p:sp>
      <p:pic>
        <p:nvPicPr>
          <p:cNvPr id="4" name="图片 3">
            <a:extLst>
              <a:ext uri="{FF2B5EF4-FFF2-40B4-BE49-F238E27FC236}">
                <a16:creationId xmlns:a16="http://schemas.microsoft.com/office/drawing/2014/main" id="{4ADA50E7-77C3-8D42-99C3-7D63810F332D}"/>
              </a:ext>
            </a:extLst>
          </p:cNvPr>
          <p:cNvPicPr>
            <a:picLocks noChangeAspect="1"/>
          </p:cNvPicPr>
          <p:nvPr/>
        </p:nvPicPr>
        <p:blipFill>
          <a:blip r:embed="rId2"/>
          <a:stretch>
            <a:fillRect/>
          </a:stretch>
        </p:blipFill>
        <p:spPr>
          <a:xfrm>
            <a:off x="838200" y="2064545"/>
            <a:ext cx="7086600" cy="3683000"/>
          </a:xfrm>
          <a:prstGeom prst="rect">
            <a:avLst/>
          </a:prstGeom>
        </p:spPr>
      </p:pic>
    </p:spTree>
    <p:extLst>
      <p:ext uri="{BB962C8B-B14F-4D97-AF65-F5344CB8AC3E}">
        <p14:creationId xmlns:p14="http://schemas.microsoft.com/office/powerpoint/2010/main" val="15546614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7CB566-CE98-844B-987C-BD99BC64DC48}"/>
              </a:ext>
            </a:extLst>
          </p:cNvPr>
          <p:cNvSpPr>
            <a:spLocks noGrp="1"/>
          </p:cNvSpPr>
          <p:nvPr>
            <p:ph type="title"/>
          </p:nvPr>
        </p:nvSpPr>
        <p:spPr/>
        <p:txBody>
          <a:bodyPr/>
          <a:lstStyle/>
          <a:p>
            <a:r>
              <a:rPr kumimoji="1" lang="en-US" altLang="zh-CN" dirty="0"/>
              <a:t>vSphere Auto Deploy </a:t>
            </a:r>
            <a:r>
              <a:rPr kumimoji="1" lang="en-US" altLang="zh-CN" dirty="0" err="1"/>
              <a:t>ESXi</a:t>
            </a:r>
            <a:r>
              <a:rPr kumimoji="1" lang="en-US" altLang="zh-CN" dirty="0"/>
              <a:t> </a:t>
            </a:r>
            <a:r>
              <a:rPr kumimoji="1" lang="zh-CN" altLang="en-US" dirty="0"/>
              <a:t>安装</a:t>
            </a:r>
            <a:r>
              <a:rPr kumimoji="1" lang="zh-Hans" altLang="en-US" dirty="0"/>
              <a:t>选项</a:t>
            </a:r>
            <a:endParaRPr kumimoji="1" lang="zh-CN" altLang="en-US" dirty="0"/>
          </a:p>
        </p:txBody>
      </p:sp>
      <p:sp>
        <p:nvSpPr>
          <p:cNvPr id="3" name="内容占位符 2">
            <a:extLst>
              <a:ext uri="{FF2B5EF4-FFF2-40B4-BE49-F238E27FC236}">
                <a16:creationId xmlns:a16="http://schemas.microsoft.com/office/drawing/2014/main" id="{74943391-A0BA-7F4D-A852-F0ED6F7A8984}"/>
              </a:ext>
            </a:extLst>
          </p:cNvPr>
          <p:cNvSpPr>
            <a:spLocks noGrp="1"/>
          </p:cNvSpPr>
          <p:nvPr>
            <p:ph idx="1"/>
          </p:nvPr>
        </p:nvSpPr>
        <p:spPr/>
        <p:txBody>
          <a:bodyPr/>
          <a:lstStyle/>
          <a:p>
            <a:pPr marL="0" indent="0">
              <a:buNone/>
            </a:pPr>
            <a:r>
              <a:rPr lang="zh-CN" altLang="en-US" dirty="0"/>
              <a:t>使用 </a:t>
            </a:r>
            <a:r>
              <a:rPr lang="en-US" altLang="zh-CN" dirty="0"/>
              <a:t>vSphere Auto Deploy </a:t>
            </a:r>
            <a:r>
              <a:rPr lang="zh-CN" altLang="en-US" dirty="0"/>
              <a:t>可以为数百台物理主机置备 </a:t>
            </a:r>
            <a:r>
              <a:rPr lang="en-US" altLang="zh-CN" dirty="0" err="1"/>
              <a:t>ESXi</a:t>
            </a:r>
            <a:r>
              <a:rPr lang="en-US" altLang="zh-CN" dirty="0"/>
              <a:t> </a:t>
            </a:r>
            <a:r>
              <a:rPr lang="zh-CN" altLang="en-US" dirty="0"/>
              <a:t>软件。</a:t>
            </a:r>
          </a:p>
          <a:p>
            <a:pPr marL="0" indent="0">
              <a:buNone/>
            </a:pPr>
            <a:endParaRPr lang="en-US" altLang="zh-CN" dirty="0"/>
          </a:p>
          <a:p>
            <a:pPr marL="0" indent="0">
              <a:buNone/>
            </a:pPr>
            <a:r>
              <a:rPr lang="zh-CN" altLang="en-US" dirty="0"/>
              <a:t>使用 </a:t>
            </a:r>
            <a:r>
              <a:rPr lang="en-US" altLang="zh-CN" dirty="0"/>
              <a:t>Auto Deploy</a:t>
            </a:r>
            <a:r>
              <a:rPr lang="zh-CN" altLang="en-US" dirty="0"/>
              <a:t>，有经验的系统管理员可有效地管理大型部署。主机将从中心 </a:t>
            </a:r>
            <a:r>
              <a:rPr lang="en-US" altLang="zh-CN" dirty="0"/>
              <a:t>Auto Deploy </a:t>
            </a:r>
            <a:r>
              <a:rPr lang="zh-CN" altLang="en-US" dirty="0"/>
              <a:t>服务器进行网络引导。或者，将使用引用主机的主机配置文件配置主机。主机配置文件可以设置为提示用户进行输入。引导和配置完成后，主机将像其他 </a:t>
            </a:r>
            <a:r>
              <a:rPr lang="en-US" altLang="zh-CN" dirty="0" err="1"/>
              <a:t>ESXi</a:t>
            </a:r>
            <a:r>
              <a:rPr lang="en-US" altLang="zh-CN" dirty="0"/>
              <a:t> </a:t>
            </a:r>
            <a:r>
              <a:rPr lang="zh-CN" altLang="en-US" dirty="0"/>
              <a:t>主机一样由 </a:t>
            </a:r>
            <a:r>
              <a:rPr lang="en-US" altLang="zh-CN" dirty="0" err="1"/>
              <a:t>vCenter</a:t>
            </a:r>
            <a:r>
              <a:rPr lang="en-US" altLang="zh-CN" dirty="0"/>
              <a:t> Server </a:t>
            </a:r>
            <a:r>
              <a:rPr lang="zh-CN" altLang="en-US" dirty="0"/>
              <a:t>进行管理。</a:t>
            </a:r>
          </a:p>
          <a:p>
            <a:pPr marL="0" indent="0">
              <a:buNone/>
            </a:pPr>
            <a:endParaRPr lang="en-US" altLang="zh-CN" dirty="0"/>
          </a:p>
          <a:p>
            <a:pPr marL="0" indent="0">
              <a:buNone/>
            </a:pPr>
            <a:r>
              <a:rPr lang="en-US" altLang="zh-CN" dirty="0"/>
              <a:t>Auto Deploy </a:t>
            </a:r>
            <a:r>
              <a:rPr lang="zh-CN" altLang="en-US" dirty="0"/>
              <a:t>还可用于无状态缓存或有状态安装。</a:t>
            </a:r>
          </a:p>
          <a:p>
            <a:endParaRPr kumimoji="1" lang="zh-CN" altLang="en-US" dirty="0"/>
          </a:p>
        </p:txBody>
      </p:sp>
    </p:spTree>
    <p:extLst>
      <p:ext uri="{BB962C8B-B14F-4D97-AF65-F5344CB8AC3E}">
        <p14:creationId xmlns:p14="http://schemas.microsoft.com/office/powerpoint/2010/main" val="73792276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702309-1D60-1945-AC4E-093338DDDB38}"/>
              </a:ext>
            </a:extLst>
          </p:cNvPr>
          <p:cNvSpPr>
            <a:spLocks noGrp="1"/>
          </p:cNvSpPr>
          <p:nvPr>
            <p:ph type="title"/>
          </p:nvPr>
        </p:nvSpPr>
        <p:spPr/>
        <p:txBody>
          <a:bodyPr/>
          <a:lstStyle/>
          <a:p>
            <a:r>
              <a:rPr lang="en-US" altLang="zh-CN" b="1" dirty="0"/>
              <a:t>Auto Deploy </a:t>
            </a:r>
            <a:r>
              <a:rPr lang="zh-CN" altLang="en-US" b="1" dirty="0"/>
              <a:t>架构</a:t>
            </a:r>
            <a:endParaRPr kumimoji="1" lang="zh-CN" altLang="en-US" dirty="0"/>
          </a:p>
        </p:txBody>
      </p:sp>
      <p:sp>
        <p:nvSpPr>
          <p:cNvPr id="3" name="内容占位符 2">
            <a:extLst>
              <a:ext uri="{FF2B5EF4-FFF2-40B4-BE49-F238E27FC236}">
                <a16:creationId xmlns:a16="http://schemas.microsoft.com/office/drawing/2014/main" id="{6CE6BA6C-B9B3-CC4A-B6ED-B233083A8645}"/>
              </a:ext>
            </a:extLst>
          </p:cNvPr>
          <p:cNvSpPr>
            <a:spLocks noGrp="1"/>
          </p:cNvSpPr>
          <p:nvPr>
            <p:ph idx="1"/>
          </p:nvPr>
        </p:nvSpPr>
        <p:spPr>
          <a:xfrm>
            <a:off x="838200" y="1800224"/>
            <a:ext cx="10515600" cy="4614863"/>
          </a:xfrm>
        </p:spPr>
        <p:txBody>
          <a:bodyPr>
            <a:noAutofit/>
          </a:bodyPr>
          <a:lstStyle/>
          <a:p>
            <a:pPr marL="0" indent="0">
              <a:buNone/>
            </a:pPr>
            <a:r>
              <a:rPr lang="en-US" altLang="zh-CN" sz="1800" dirty="0">
                <a:latin typeface="+mn-ea"/>
              </a:rPr>
              <a:t>Auto Deploy </a:t>
            </a:r>
            <a:r>
              <a:rPr lang="zh-CN" altLang="en-US" sz="1800" dirty="0">
                <a:latin typeface="+mn-ea"/>
              </a:rPr>
              <a:t>基础架构由若干个组件组成。</a:t>
            </a:r>
            <a:endParaRPr lang="en-US" altLang="zh-CN" sz="1800" dirty="0">
              <a:latin typeface="+mn-ea"/>
            </a:endParaRPr>
          </a:p>
          <a:p>
            <a:r>
              <a:rPr kumimoji="1" lang="en-US" altLang="zh-CN" sz="1800" dirty="0">
                <a:latin typeface="+mn-ea"/>
              </a:rPr>
              <a:t>Auto Deploy </a:t>
            </a:r>
            <a:r>
              <a:rPr kumimoji="1" lang="zh-CN" altLang="en-US" sz="1800" dirty="0">
                <a:latin typeface="+mn-ea"/>
              </a:rPr>
              <a:t>服务器</a:t>
            </a:r>
            <a:r>
              <a:rPr kumimoji="1" lang="zh-Hans" altLang="en-US" sz="1800" dirty="0">
                <a:latin typeface="+mn-ea"/>
              </a:rPr>
              <a:t>：</a:t>
            </a:r>
            <a:r>
              <a:rPr kumimoji="1" lang="zh-CN" altLang="en-US" sz="1800" dirty="0">
                <a:latin typeface="+mn-ea"/>
              </a:rPr>
              <a:t>为 </a:t>
            </a:r>
            <a:r>
              <a:rPr kumimoji="1" lang="en-US" altLang="zh-CN" sz="1800" dirty="0" err="1">
                <a:latin typeface="+mn-ea"/>
              </a:rPr>
              <a:t>ESXi</a:t>
            </a:r>
            <a:r>
              <a:rPr kumimoji="1" lang="en-US" altLang="zh-CN" sz="1800" dirty="0">
                <a:latin typeface="+mn-ea"/>
              </a:rPr>
              <a:t> </a:t>
            </a:r>
            <a:r>
              <a:rPr kumimoji="1" lang="zh-CN" altLang="en-US" sz="1800" dirty="0">
                <a:latin typeface="+mn-ea"/>
              </a:rPr>
              <a:t>主机提供映像和主机配置文件。</a:t>
            </a:r>
            <a:r>
              <a:rPr kumimoji="1" lang="en-US" altLang="zh-CN" sz="1800" dirty="0">
                <a:latin typeface="+mn-ea"/>
              </a:rPr>
              <a:t>Auto Deploy </a:t>
            </a:r>
            <a:r>
              <a:rPr kumimoji="1" lang="zh-CN" altLang="en-US" sz="1800" dirty="0">
                <a:latin typeface="+mn-ea"/>
              </a:rPr>
              <a:t>服务器是 </a:t>
            </a:r>
            <a:r>
              <a:rPr kumimoji="1" lang="en-US" altLang="zh-CN" sz="1800" dirty="0">
                <a:latin typeface="+mn-ea"/>
              </a:rPr>
              <a:t>Auto Deploy </a:t>
            </a:r>
            <a:r>
              <a:rPr kumimoji="1" lang="zh-CN" altLang="en-US" sz="1800" dirty="0">
                <a:latin typeface="+mn-ea"/>
              </a:rPr>
              <a:t>基础架构的核心。</a:t>
            </a:r>
            <a:endParaRPr kumimoji="1" lang="en-US" altLang="zh-CN" sz="1800" dirty="0">
              <a:latin typeface="+mn-ea"/>
            </a:endParaRPr>
          </a:p>
          <a:p>
            <a:r>
              <a:rPr kumimoji="1" lang="en-US" altLang="zh-CN" sz="1800" dirty="0">
                <a:latin typeface="+mn-ea"/>
              </a:rPr>
              <a:t>Auto Deploy </a:t>
            </a:r>
            <a:r>
              <a:rPr kumimoji="1" lang="zh-CN" altLang="en-US" sz="1800" dirty="0">
                <a:latin typeface="+mn-ea"/>
              </a:rPr>
              <a:t>规则引擎</a:t>
            </a:r>
            <a:r>
              <a:rPr kumimoji="1" lang="zh-Hans" altLang="en-US" sz="1800" dirty="0">
                <a:latin typeface="+mn-ea"/>
              </a:rPr>
              <a:t>：</a:t>
            </a:r>
            <a:r>
              <a:rPr kumimoji="1" lang="zh-CN" altLang="en-US" sz="1800" dirty="0">
                <a:latin typeface="+mn-ea"/>
              </a:rPr>
              <a:t>通知 </a:t>
            </a:r>
            <a:r>
              <a:rPr kumimoji="1" lang="en-US" altLang="zh-CN" sz="1800" dirty="0">
                <a:latin typeface="+mn-ea"/>
              </a:rPr>
              <a:t>Auto Deploy </a:t>
            </a:r>
            <a:r>
              <a:rPr kumimoji="1" lang="zh-CN" altLang="en-US" sz="1800" dirty="0">
                <a:latin typeface="+mn-ea"/>
              </a:rPr>
              <a:t>服务器哪个映像和主机配置文件是为哪个主机提供的。管理员使用 </a:t>
            </a:r>
            <a:r>
              <a:rPr kumimoji="1" lang="en-US" altLang="zh-CN" sz="1800" dirty="0">
                <a:latin typeface="+mn-ea"/>
              </a:rPr>
              <a:t>Auto Deploy </a:t>
            </a:r>
            <a:r>
              <a:rPr kumimoji="1" lang="en-US" altLang="zh-CN" sz="1800" dirty="0" err="1">
                <a:latin typeface="+mn-ea"/>
              </a:rPr>
              <a:t>PowerCLI</a:t>
            </a:r>
            <a:r>
              <a:rPr kumimoji="1" lang="en-US" altLang="zh-CN" sz="1800" dirty="0">
                <a:latin typeface="+mn-ea"/>
              </a:rPr>
              <a:t> </a:t>
            </a:r>
            <a:r>
              <a:rPr kumimoji="1" lang="zh-CN" altLang="en-US" sz="1800" dirty="0">
                <a:latin typeface="+mn-ea"/>
              </a:rPr>
              <a:t>定义将映像配置文件和主机配置文件分配给主机的规则。</a:t>
            </a:r>
            <a:endParaRPr kumimoji="1" lang="en-US" altLang="zh-CN" sz="1800" dirty="0">
              <a:latin typeface="+mn-ea"/>
            </a:endParaRPr>
          </a:p>
          <a:p>
            <a:r>
              <a:rPr kumimoji="1" lang="zh-CN" altLang="en-US" sz="1800" dirty="0">
                <a:latin typeface="+mn-ea"/>
              </a:rPr>
              <a:t>映像配置文件</a:t>
            </a:r>
            <a:r>
              <a:rPr kumimoji="1" lang="zh-Hans" altLang="en-US" sz="1800" dirty="0">
                <a:latin typeface="+mn-ea"/>
              </a:rPr>
              <a:t>：</a:t>
            </a:r>
            <a:r>
              <a:rPr kumimoji="1" lang="zh-CN" altLang="en-US" sz="1800" dirty="0">
                <a:latin typeface="+mn-ea"/>
              </a:rPr>
              <a:t>定义一组用于引导 </a:t>
            </a:r>
            <a:r>
              <a:rPr kumimoji="1" lang="en-US" altLang="zh-CN" sz="1800" dirty="0" err="1">
                <a:latin typeface="+mn-ea"/>
              </a:rPr>
              <a:t>ESXi</a:t>
            </a:r>
            <a:r>
              <a:rPr kumimoji="1" lang="en-US" altLang="zh-CN" sz="1800" dirty="0">
                <a:latin typeface="+mn-ea"/>
              </a:rPr>
              <a:t> </a:t>
            </a:r>
            <a:r>
              <a:rPr kumimoji="1" lang="zh-CN" altLang="en-US" sz="1800" dirty="0">
                <a:latin typeface="+mn-ea"/>
              </a:rPr>
              <a:t>主机的 </a:t>
            </a:r>
            <a:r>
              <a:rPr kumimoji="1" lang="en-US" altLang="zh-CN" sz="1800" dirty="0">
                <a:latin typeface="+mn-ea"/>
              </a:rPr>
              <a:t>VIB</a:t>
            </a:r>
            <a:r>
              <a:rPr kumimoji="1" lang="zh-CN" altLang="en-US" sz="1800" dirty="0">
                <a:latin typeface="+mn-ea"/>
              </a:rPr>
              <a:t>。</a:t>
            </a:r>
            <a:endParaRPr kumimoji="1" lang="en-US" altLang="zh-CN" sz="1800" dirty="0">
              <a:latin typeface="+mn-ea"/>
            </a:endParaRPr>
          </a:p>
          <a:p>
            <a:pPr lvl="1">
              <a:buFont typeface="Wingdings" pitchFamily="2" charset="2"/>
              <a:buChar char="Ø"/>
            </a:pPr>
            <a:r>
              <a:rPr kumimoji="1" lang="en-US" altLang="zh-CN" sz="1600" dirty="0">
                <a:latin typeface="+mn-ea"/>
              </a:rPr>
              <a:t>VMware </a:t>
            </a:r>
            <a:r>
              <a:rPr kumimoji="1" lang="zh-CN" altLang="en-US" sz="1600" dirty="0">
                <a:latin typeface="+mn-ea"/>
              </a:rPr>
              <a:t>及其合作伙伴在公用库中提供了映像配置文件和 </a:t>
            </a:r>
            <a:r>
              <a:rPr kumimoji="1" lang="en-US" altLang="zh-CN" sz="1600" dirty="0">
                <a:latin typeface="+mn-ea"/>
              </a:rPr>
              <a:t>VIB</a:t>
            </a:r>
            <a:r>
              <a:rPr kumimoji="1" lang="zh-CN" altLang="en-US" sz="1600" dirty="0">
                <a:latin typeface="+mn-ea"/>
              </a:rPr>
              <a:t>。使用 </a:t>
            </a:r>
            <a:r>
              <a:rPr kumimoji="1" lang="en-US" altLang="zh-CN" sz="1600" dirty="0">
                <a:latin typeface="+mn-ea"/>
              </a:rPr>
              <a:t>Image Builder </a:t>
            </a:r>
            <a:r>
              <a:rPr kumimoji="1" lang="en-US" altLang="zh-CN" sz="1600" dirty="0" err="1">
                <a:latin typeface="+mn-ea"/>
              </a:rPr>
              <a:t>PowerCLI</a:t>
            </a:r>
            <a:r>
              <a:rPr kumimoji="1" lang="en-US" altLang="zh-CN" sz="1600" dirty="0">
                <a:latin typeface="+mn-ea"/>
              </a:rPr>
              <a:t> </a:t>
            </a:r>
            <a:r>
              <a:rPr kumimoji="1" lang="zh-CN" altLang="en-US" sz="1600" dirty="0">
                <a:latin typeface="+mn-ea"/>
              </a:rPr>
              <a:t>检查库和 </a:t>
            </a:r>
            <a:r>
              <a:rPr kumimoji="1" lang="en-US" altLang="zh-CN" sz="1600" dirty="0">
                <a:latin typeface="+mn-ea"/>
              </a:rPr>
              <a:t>Auto Deploy </a:t>
            </a:r>
            <a:r>
              <a:rPr kumimoji="1" lang="zh-CN" altLang="en-US" sz="1600" dirty="0">
                <a:latin typeface="+mn-ea"/>
              </a:rPr>
              <a:t>规则引擎，以指定哪个映像配置文件分配给哪个主机</a:t>
            </a:r>
            <a:endParaRPr kumimoji="1" lang="en-US" altLang="zh-CN" sz="1600" dirty="0">
              <a:latin typeface="+mn-ea"/>
            </a:endParaRPr>
          </a:p>
          <a:p>
            <a:pPr lvl="1">
              <a:buFont typeface="Wingdings" pitchFamily="2" charset="2"/>
              <a:buChar char="Ø"/>
            </a:pPr>
            <a:r>
              <a:rPr kumimoji="1" lang="en-US" altLang="zh-CN" sz="1600" dirty="0">
                <a:latin typeface="+mn-ea"/>
              </a:rPr>
              <a:t>VMware </a:t>
            </a:r>
            <a:r>
              <a:rPr kumimoji="1" lang="zh-CN" altLang="en-US" sz="1600" dirty="0">
                <a:latin typeface="+mn-ea"/>
              </a:rPr>
              <a:t>客户可以根据库中的公用映像配置文件和 </a:t>
            </a:r>
            <a:r>
              <a:rPr kumimoji="1" lang="en-US" altLang="zh-CN" sz="1600" dirty="0">
                <a:latin typeface="+mn-ea"/>
              </a:rPr>
              <a:t>VIB </a:t>
            </a:r>
            <a:r>
              <a:rPr kumimoji="1" lang="zh-CN" altLang="en-US" sz="1600" dirty="0">
                <a:latin typeface="+mn-ea"/>
              </a:rPr>
              <a:t>创建自定义映像配置文件并将此文件应用到主机。</a:t>
            </a:r>
            <a:endParaRPr kumimoji="1" lang="en-US" altLang="zh-CN" sz="1600" dirty="0">
              <a:latin typeface="+mn-ea"/>
            </a:endParaRPr>
          </a:p>
          <a:p>
            <a:r>
              <a:rPr kumimoji="1" lang="zh-CN" altLang="en-US" sz="1800" dirty="0">
                <a:latin typeface="+mn-ea"/>
              </a:rPr>
              <a:t>主机配置文件</a:t>
            </a:r>
            <a:r>
              <a:rPr kumimoji="1" lang="zh-Hans" altLang="en-US" sz="1800" dirty="0">
                <a:latin typeface="+mn-ea"/>
              </a:rPr>
              <a:t>：</a:t>
            </a:r>
            <a:r>
              <a:rPr kumimoji="1" lang="zh-CN" altLang="en-US" sz="1800" dirty="0">
                <a:latin typeface="+mn-ea"/>
              </a:rPr>
              <a:t>定义特定于计算机的配置，如网络连接或存储设置。管理员使用主机配置文件 </a:t>
            </a:r>
            <a:r>
              <a:rPr kumimoji="1" lang="en-US" altLang="zh-CN" sz="1800" dirty="0">
                <a:latin typeface="+mn-ea"/>
              </a:rPr>
              <a:t>UI </a:t>
            </a:r>
            <a:r>
              <a:rPr kumimoji="1" lang="zh-CN" altLang="en-US" sz="1800" dirty="0">
                <a:latin typeface="+mn-ea"/>
              </a:rPr>
              <a:t>创建主机配置文件。可以导出单个主机的主机配置文件并使用此文件重新置备此主机。可以导出模板主机的主机配置文件并将该文件用于其他主机。应答文件存储主机配置文件应用到主机时用户提供的信息。</a:t>
            </a:r>
            <a:endParaRPr kumimoji="1" lang="en-US" altLang="zh-CN" sz="1800" dirty="0">
              <a:latin typeface="+mn-ea"/>
            </a:endParaRPr>
          </a:p>
          <a:p>
            <a:r>
              <a:rPr kumimoji="1" lang="zh-CN" altLang="en-US" sz="1800" dirty="0">
                <a:latin typeface="+mn-ea"/>
              </a:rPr>
              <a:t>应答文件</a:t>
            </a:r>
            <a:r>
              <a:rPr kumimoji="1" lang="zh-Hans" altLang="en-US" sz="1800" dirty="0">
                <a:latin typeface="+mn-ea"/>
              </a:rPr>
              <a:t>：</a:t>
            </a:r>
            <a:r>
              <a:rPr kumimoji="1" lang="zh-CN" altLang="en-US" sz="1800" dirty="0">
                <a:latin typeface="+mn-ea"/>
              </a:rPr>
              <a:t>可能包含 </a:t>
            </a:r>
            <a:r>
              <a:rPr kumimoji="1" lang="en-US" altLang="zh-CN" sz="1800" dirty="0">
                <a:latin typeface="+mn-ea"/>
              </a:rPr>
              <a:t>IP </a:t>
            </a:r>
            <a:r>
              <a:rPr kumimoji="1" lang="zh-CN" altLang="en-US" sz="1800" dirty="0">
                <a:latin typeface="+mn-ea"/>
              </a:rPr>
              <a:t>地址或用户提供给该主机的其他信息。每个主机均可以有一个应答文件。</a:t>
            </a:r>
          </a:p>
        </p:txBody>
      </p:sp>
    </p:spTree>
    <p:extLst>
      <p:ext uri="{BB962C8B-B14F-4D97-AF65-F5344CB8AC3E}">
        <p14:creationId xmlns:p14="http://schemas.microsoft.com/office/powerpoint/2010/main" val="2845445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DC741B-9517-2D4A-BE4F-6BABA51D2190}"/>
              </a:ext>
            </a:extLst>
          </p:cNvPr>
          <p:cNvSpPr>
            <a:spLocks noGrp="1"/>
          </p:cNvSpPr>
          <p:nvPr>
            <p:ph type="title"/>
          </p:nvPr>
        </p:nvSpPr>
        <p:spPr/>
        <p:txBody>
          <a:bodyPr/>
          <a:lstStyle/>
          <a:p>
            <a:r>
              <a:rPr lang="en-US" altLang="zh-CN" b="1" dirty="0"/>
              <a:t>vSphere Auto Deploy </a:t>
            </a:r>
            <a:r>
              <a:rPr lang="zh-CN" altLang="en-US" b="1" dirty="0"/>
              <a:t>架构</a:t>
            </a:r>
            <a:endParaRPr kumimoji="1" lang="zh-CN" altLang="en-US" dirty="0"/>
          </a:p>
        </p:txBody>
      </p:sp>
      <p:pic>
        <p:nvPicPr>
          <p:cNvPr id="4" name="内容占位符 3">
            <a:extLst>
              <a:ext uri="{FF2B5EF4-FFF2-40B4-BE49-F238E27FC236}">
                <a16:creationId xmlns:a16="http://schemas.microsoft.com/office/drawing/2014/main" id="{CBA38E8B-0343-C344-90DD-0B54C1D6661D}"/>
              </a:ext>
            </a:extLst>
          </p:cNvPr>
          <p:cNvPicPr>
            <a:picLocks noGrp="1" noChangeAspect="1"/>
          </p:cNvPicPr>
          <p:nvPr>
            <p:ph idx="1"/>
          </p:nvPr>
        </p:nvPicPr>
        <p:blipFill>
          <a:blip r:embed="rId2"/>
          <a:stretch>
            <a:fillRect/>
          </a:stretch>
        </p:blipFill>
        <p:spPr>
          <a:xfrm>
            <a:off x="938213" y="1928019"/>
            <a:ext cx="5829300" cy="3860800"/>
          </a:xfrm>
          <a:prstGeom prst="rect">
            <a:avLst/>
          </a:prstGeom>
        </p:spPr>
      </p:pic>
    </p:spTree>
    <p:extLst>
      <p:ext uri="{BB962C8B-B14F-4D97-AF65-F5344CB8AC3E}">
        <p14:creationId xmlns:p14="http://schemas.microsoft.com/office/powerpoint/2010/main" val="306515564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3CE1695-44AE-784C-BEF2-D52B963BD081}"/>
              </a:ext>
            </a:extLst>
          </p:cNvPr>
          <p:cNvSpPr>
            <a:spLocks noGrp="1"/>
          </p:cNvSpPr>
          <p:nvPr>
            <p:ph type="title"/>
          </p:nvPr>
        </p:nvSpPr>
        <p:spPr/>
        <p:txBody>
          <a:bodyPr/>
          <a:lstStyle/>
          <a:p>
            <a:r>
              <a:rPr kumimoji="1" lang="zh-Hans" altLang="en-US" dirty="0"/>
              <a:t>设置</a:t>
            </a:r>
            <a:r>
              <a:rPr kumimoji="1" lang="en-US" altLang="zh-Hans" dirty="0" err="1"/>
              <a:t>ESXi</a:t>
            </a:r>
            <a:endParaRPr kumimoji="1" lang="zh-CN" altLang="en-US" dirty="0"/>
          </a:p>
        </p:txBody>
      </p:sp>
      <p:sp>
        <p:nvSpPr>
          <p:cNvPr id="3" name="内容占位符 2">
            <a:extLst>
              <a:ext uri="{FF2B5EF4-FFF2-40B4-BE49-F238E27FC236}">
                <a16:creationId xmlns:a16="http://schemas.microsoft.com/office/drawing/2014/main" id="{4062CBEF-D30A-9B4B-A5B2-4AB25A1585EE}"/>
              </a:ext>
            </a:extLst>
          </p:cNvPr>
          <p:cNvSpPr>
            <a:spLocks noGrp="1"/>
          </p:cNvSpPr>
          <p:nvPr>
            <p:ph idx="1"/>
          </p:nvPr>
        </p:nvSpPr>
        <p:spPr>
          <a:xfrm>
            <a:off x="442913" y="1825625"/>
            <a:ext cx="5800725" cy="4351338"/>
          </a:xfrm>
        </p:spPr>
        <p:txBody>
          <a:bodyPr>
            <a:normAutofit fontScale="85000" lnSpcReduction="20000"/>
          </a:bodyPr>
          <a:lstStyle/>
          <a:p>
            <a:r>
              <a:rPr kumimoji="1" lang="en-US" altLang="zh-CN" dirty="0" err="1"/>
              <a:t>ESXi</a:t>
            </a:r>
            <a:r>
              <a:rPr kumimoji="1" lang="en-US" altLang="zh-CN" dirty="0"/>
              <a:t> </a:t>
            </a:r>
            <a:r>
              <a:rPr kumimoji="1" lang="zh-CN" altLang="en-US" dirty="0"/>
              <a:t>自动配置</a:t>
            </a:r>
            <a:endParaRPr kumimoji="1" lang="en-US" altLang="zh-CN" dirty="0"/>
          </a:p>
          <a:p>
            <a:r>
              <a:rPr kumimoji="1" lang="zh-CN" altLang="en-US" dirty="0"/>
              <a:t>关于直接控制台 </a:t>
            </a:r>
            <a:r>
              <a:rPr kumimoji="1" lang="en-US" altLang="zh-CN" dirty="0" err="1"/>
              <a:t>ESXi</a:t>
            </a:r>
            <a:r>
              <a:rPr kumimoji="1" lang="en-US" altLang="zh-CN" dirty="0"/>
              <a:t> </a:t>
            </a:r>
            <a:r>
              <a:rPr kumimoji="1" lang="zh-CN" altLang="en-US" dirty="0"/>
              <a:t>接口</a:t>
            </a:r>
            <a:endParaRPr kumimoji="1" lang="en-US" altLang="zh-CN" dirty="0"/>
          </a:p>
          <a:p>
            <a:r>
              <a:rPr kumimoji="1" lang="zh-CN" altLang="en-US" dirty="0"/>
              <a:t>设置管理员帐户的密码</a:t>
            </a:r>
            <a:endParaRPr kumimoji="1" lang="en-US" altLang="zh-CN" dirty="0"/>
          </a:p>
          <a:p>
            <a:r>
              <a:rPr kumimoji="1" lang="zh-CN" altLang="en-US" dirty="0"/>
              <a:t>配置 </a:t>
            </a:r>
            <a:r>
              <a:rPr kumimoji="1" lang="en-US" altLang="zh-CN" dirty="0"/>
              <a:t>BIOS </a:t>
            </a:r>
            <a:r>
              <a:rPr kumimoji="1" lang="zh-CN" altLang="en-US" dirty="0"/>
              <a:t>引导</a:t>
            </a:r>
            <a:endParaRPr kumimoji="1" lang="en-US" altLang="zh-CN" dirty="0"/>
          </a:p>
          <a:p>
            <a:r>
              <a:rPr kumimoji="1" lang="zh-CN" altLang="en-US" dirty="0"/>
              <a:t>设置在 </a:t>
            </a:r>
            <a:r>
              <a:rPr kumimoji="1" lang="en-US" altLang="zh-CN" dirty="0"/>
              <a:t>UEFI </a:t>
            </a:r>
            <a:r>
              <a:rPr kumimoji="1" lang="zh-CN" altLang="en-US" dirty="0"/>
              <a:t>模式下安装 </a:t>
            </a:r>
            <a:r>
              <a:rPr kumimoji="1" lang="en-US" altLang="zh-CN" dirty="0" err="1"/>
              <a:t>ESXi</a:t>
            </a:r>
            <a:r>
              <a:rPr kumimoji="1" lang="en-US" altLang="zh-CN" dirty="0"/>
              <a:t> </a:t>
            </a:r>
            <a:r>
              <a:rPr kumimoji="1" lang="zh-CN" altLang="en-US" dirty="0"/>
              <a:t>后主机无法引导</a:t>
            </a:r>
            <a:endParaRPr kumimoji="1" lang="en-US" altLang="zh-CN" dirty="0"/>
          </a:p>
          <a:p>
            <a:r>
              <a:rPr kumimoji="1" lang="zh-CN" altLang="en-US" dirty="0"/>
              <a:t>通过网络访问 </a:t>
            </a:r>
            <a:r>
              <a:rPr kumimoji="1" lang="en-US" altLang="zh-CN" dirty="0" err="1"/>
              <a:t>ESXi</a:t>
            </a:r>
            <a:r>
              <a:rPr kumimoji="1" lang="en-US" altLang="zh-CN" dirty="0"/>
              <a:t> </a:t>
            </a:r>
            <a:r>
              <a:rPr kumimoji="1" lang="zh-CN" altLang="en-US" dirty="0"/>
              <a:t>主机</a:t>
            </a:r>
            <a:endParaRPr kumimoji="1" lang="en-US" altLang="zh-CN" dirty="0"/>
          </a:p>
          <a:p>
            <a:r>
              <a:rPr kumimoji="1" lang="zh-CN" altLang="en-US" dirty="0"/>
              <a:t>在未附加到网络的主机上配置网络设置</a:t>
            </a:r>
            <a:endParaRPr kumimoji="1" lang="en-US" altLang="zh-CN" dirty="0"/>
          </a:p>
          <a:p>
            <a:r>
              <a:rPr kumimoji="1" lang="zh-CN" altLang="en-US" dirty="0"/>
              <a:t>远程管理 </a:t>
            </a:r>
            <a:r>
              <a:rPr kumimoji="1" lang="en-US" altLang="zh-CN" dirty="0" err="1"/>
              <a:t>ESXi</a:t>
            </a:r>
            <a:endParaRPr kumimoji="1" lang="en-US" altLang="zh-CN" dirty="0"/>
          </a:p>
          <a:p>
            <a:r>
              <a:rPr kumimoji="1" lang="zh-CN" altLang="en-US" dirty="0"/>
              <a:t>配置网络设置</a:t>
            </a:r>
            <a:endParaRPr kumimoji="1" lang="en-US" altLang="zh-CN" dirty="0"/>
          </a:p>
          <a:p>
            <a:r>
              <a:rPr kumimoji="1" lang="zh-CN" altLang="en-US" dirty="0"/>
              <a:t>存储器行为</a:t>
            </a:r>
            <a:endParaRPr kumimoji="1" lang="en-US" altLang="zh-CN" dirty="0"/>
          </a:p>
          <a:p>
            <a:endParaRPr kumimoji="1" lang="zh-CN" altLang="en-US" dirty="0"/>
          </a:p>
        </p:txBody>
      </p:sp>
      <p:sp>
        <p:nvSpPr>
          <p:cNvPr id="4" name="文本框 3">
            <a:extLst>
              <a:ext uri="{FF2B5EF4-FFF2-40B4-BE49-F238E27FC236}">
                <a16:creationId xmlns:a16="http://schemas.microsoft.com/office/drawing/2014/main" id="{16841374-487C-F843-9B4C-E4422640FA02}"/>
              </a:ext>
            </a:extLst>
          </p:cNvPr>
          <p:cNvSpPr txBox="1"/>
          <p:nvPr/>
        </p:nvSpPr>
        <p:spPr>
          <a:xfrm>
            <a:off x="6529387" y="1706623"/>
            <a:ext cx="5200650" cy="4524315"/>
          </a:xfrm>
          <a:prstGeom prst="rect">
            <a:avLst/>
          </a:prstGeom>
          <a:noFill/>
        </p:spPr>
        <p:txBody>
          <a:bodyPr wrap="square" rtlCol="0">
            <a:spAutoFit/>
          </a:bodyPr>
          <a:lstStyle/>
          <a:p>
            <a:pPr marL="342900" indent="-342900">
              <a:buFont typeface="Arial" panose="020B0604020202020204" pitchFamily="34" charset="0"/>
              <a:buChar char="•"/>
            </a:pPr>
            <a:r>
              <a:rPr kumimoji="1" lang="zh-CN" altLang="en-US" sz="2400" dirty="0">
                <a:latin typeface="+mn-ea"/>
              </a:rPr>
              <a:t>查看系统日志</a:t>
            </a:r>
            <a:endParaRPr kumimoji="1" lang="en-US" altLang="zh-CN" sz="2400" dirty="0">
              <a:latin typeface="+mn-ea"/>
            </a:endParaRPr>
          </a:p>
          <a:p>
            <a:pPr marL="342900" indent="-342900">
              <a:buFont typeface="Arial" panose="020B0604020202020204" pitchFamily="34" charset="0"/>
              <a:buChar char="•"/>
            </a:pPr>
            <a:r>
              <a:rPr kumimoji="1" lang="zh-CN" altLang="en-US" sz="2400" dirty="0">
                <a:latin typeface="+mn-ea"/>
              </a:rPr>
              <a:t>在 </a:t>
            </a:r>
            <a:r>
              <a:rPr kumimoji="1" lang="en-US" altLang="zh-CN" sz="2400" dirty="0" err="1">
                <a:latin typeface="+mn-ea"/>
              </a:rPr>
              <a:t>ESXi</a:t>
            </a:r>
            <a:r>
              <a:rPr kumimoji="1" lang="en-US" altLang="zh-CN" sz="2400" dirty="0">
                <a:latin typeface="+mn-ea"/>
              </a:rPr>
              <a:t> </a:t>
            </a:r>
            <a:r>
              <a:rPr kumimoji="1" lang="zh-CN" altLang="en-US" sz="2400" dirty="0">
                <a:latin typeface="+mn-ea"/>
              </a:rPr>
              <a:t>主机上</a:t>
            </a:r>
            <a:endParaRPr kumimoji="1" lang="en-US" altLang="zh-CN" sz="2400" dirty="0">
              <a:latin typeface="+mn-ea"/>
            </a:endParaRPr>
          </a:p>
          <a:p>
            <a:pPr marL="342900" indent="-342900">
              <a:buFont typeface="Arial" panose="020B0604020202020204" pitchFamily="34" charset="0"/>
              <a:buChar char="•"/>
            </a:pPr>
            <a:r>
              <a:rPr kumimoji="1" lang="zh-CN" altLang="en-US" sz="2400" dirty="0">
                <a:latin typeface="+mn-ea"/>
              </a:rPr>
              <a:t>配置 </a:t>
            </a:r>
            <a:r>
              <a:rPr kumimoji="1" lang="en-US" altLang="zh-CN" sz="2400" dirty="0">
                <a:latin typeface="+mn-ea"/>
              </a:rPr>
              <a:t>Syslog</a:t>
            </a:r>
          </a:p>
          <a:p>
            <a:pPr marL="342900" indent="-342900">
              <a:buFont typeface="Arial" panose="020B0604020202020204" pitchFamily="34" charset="0"/>
              <a:buChar char="•"/>
            </a:pPr>
            <a:r>
              <a:rPr kumimoji="1" lang="zh-CN" altLang="en-US" sz="2400" dirty="0">
                <a:latin typeface="+mn-ea"/>
              </a:rPr>
              <a:t>使用直接控制台启用锁定模式</a:t>
            </a:r>
            <a:endParaRPr kumimoji="1" lang="en-US" altLang="zh-CN" sz="2400" dirty="0">
              <a:latin typeface="+mn-ea"/>
            </a:endParaRPr>
          </a:p>
          <a:p>
            <a:pPr marL="342900" indent="-342900">
              <a:buFont typeface="Arial" panose="020B0604020202020204" pitchFamily="34" charset="0"/>
              <a:buChar char="•"/>
            </a:pPr>
            <a:r>
              <a:rPr kumimoji="1" lang="zh-CN" altLang="en-US" sz="2400" dirty="0">
                <a:latin typeface="+mn-ea"/>
              </a:rPr>
              <a:t>使用直接控制台用户界面启用 </a:t>
            </a:r>
            <a:r>
              <a:rPr kumimoji="1" lang="en-US" altLang="zh-CN" sz="2400" dirty="0" err="1">
                <a:latin typeface="+mn-ea"/>
              </a:rPr>
              <a:t>ESXi</a:t>
            </a:r>
            <a:r>
              <a:rPr kumimoji="1" lang="en-US" altLang="zh-CN" sz="2400" dirty="0">
                <a:latin typeface="+mn-ea"/>
              </a:rPr>
              <a:t> Shell </a:t>
            </a:r>
            <a:r>
              <a:rPr kumimoji="1" lang="zh-CN" altLang="en-US" sz="2400" dirty="0">
                <a:latin typeface="+mn-ea"/>
              </a:rPr>
              <a:t>和 </a:t>
            </a:r>
            <a:r>
              <a:rPr kumimoji="1" lang="en-US" altLang="zh-CN" sz="2400" dirty="0">
                <a:latin typeface="+mn-ea"/>
              </a:rPr>
              <a:t>SSH </a:t>
            </a:r>
            <a:r>
              <a:rPr kumimoji="1" lang="zh-CN" altLang="en-US" sz="2400" dirty="0">
                <a:latin typeface="+mn-ea"/>
              </a:rPr>
              <a:t>访问</a:t>
            </a:r>
            <a:endParaRPr kumimoji="1" lang="en-US" altLang="zh-CN" sz="2400" dirty="0">
              <a:latin typeface="+mn-ea"/>
            </a:endParaRPr>
          </a:p>
          <a:p>
            <a:pPr marL="342900" indent="-342900">
              <a:buFont typeface="Arial" panose="020B0604020202020204" pitchFamily="34" charset="0"/>
              <a:buChar char="•"/>
            </a:pPr>
            <a:r>
              <a:rPr kumimoji="1" lang="zh-CN" altLang="en-US" sz="2400" dirty="0">
                <a:latin typeface="+mn-ea"/>
              </a:rPr>
              <a:t>设置主机映像配置文件接受程度</a:t>
            </a:r>
            <a:endParaRPr kumimoji="1" lang="en-US" altLang="zh-CN" sz="2400" dirty="0">
              <a:latin typeface="+mn-ea"/>
            </a:endParaRPr>
          </a:p>
          <a:p>
            <a:pPr marL="342900" indent="-342900">
              <a:buFont typeface="Arial" panose="020B0604020202020204" pitchFamily="34" charset="0"/>
              <a:buChar char="•"/>
            </a:pPr>
            <a:r>
              <a:rPr kumimoji="1" lang="zh-CN" altLang="en-US" sz="2400" dirty="0">
                <a:latin typeface="+mn-ea"/>
              </a:rPr>
              <a:t>重置系统配置</a:t>
            </a:r>
            <a:endParaRPr kumimoji="1" lang="en-US" altLang="zh-CN" sz="2400" dirty="0">
              <a:latin typeface="+mn-ea"/>
            </a:endParaRPr>
          </a:p>
          <a:p>
            <a:pPr marL="342900" indent="-342900">
              <a:buFont typeface="Arial" panose="020B0604020202020204" pitchFamily="34" charset="0"/>
              <a:buChar char="•"/>
            </a:pPr>
            <a:r>
              <a:rPr kumimoji="1" lang="zh-CN" altLang="en-US" sz="2400" dirty="0">
                <a:latin typeface="+mn-ea"/>
              </a:rPr>
              <a:t>移除 </a:t>
            </a:r>
            <a:r>
              <a:rPr kumimoji="1" lang="en-US" altLang="zh-CN" sz="2400" dirty="0" err="1">
                <a:latin typeface="+mn-ea"/>
              </a:rPr>
              <a:t>ESXi</a:t>
            </a:r>
            <a:r>
              <a:rPr kumimoji="1" lang="en-US" altLang="zh-CN" sz="2400" dirty="0">
                <a:latin typeface="+mn-ea"/>
              </a:rPr>
              <a:t> </a:t>
            </a:r>
            <a:r>
              <a:rPr kumimoji="1" lang="zh-CN" altLang="en-US" sz="2400" dirty="0">
                <a:latin typeface="+mn-ea"/>
              </a:rPr>
              <a:t>上的所有自定义软件包</a:t>
            </a:r>
            <a:endParaRPr kumimoji="1" lang="en-US" altLang="zh-CN" sz="2400" dirty="0">
              <a:latin typeface="+mn-ea"/>
            </a:endParaRPr>
          </a:p>
          <a:p>
            <a:pPr marL="342900" indent="-342900">
              <a:buFont typeface="Arial" panose="020B0604020202020204" pitchFamily="34" charset="0"/>
              <a:buChar char="•"/>
            </a:pPr>
            <a:r>
              <a:rPr kumimoji="1" lang="zh-CN" altLang="en-US" sz="2400" dirty="0">
                <a:latin typeface="+mn-ea"/>
              </a:rPr>
              <a:t>禁用对虚拟机文件和目录名称中的非 </a:t>
            </a:r>
            <a:r>
              <a:rPr kumimoji="1" lang="en-US" altLang="zh-CN" sz="2400" dirty="0">
                <a:latin typeface="+mn-ea"/>
              </a:rPr>
              <a:t>ASCII </a:t>
            </a:r>
            <a:r>
              <a:rPr kumimoji="1" lang="zh-CN" altLang="en-US" sz="2400" dirty="0">
                <a:latin typeface="+mn-ea"/>
              </a:rPr>
              <a:t>字符的支持</a:t>
            </a:r>
            <a:endParaRPr kumimoji="1" lang="en-US" altLang="zh-CN" sz="2400" dirty="0">
              <a:latin typeface="+mn-ea"/>
            </a:endParaRPr>
          </a:p>
          <a:p>
            <a:pPr marL="342900" indent="-342900">
              <a:buFont typeface="Arial" panose="020B0604020202020204" pitchFamily="34" charset="0"/>
              <a:buChar char="•"/>
            </a:pPr>
            <a:r>
              <a:rPr kumimoji="1" lang="zh-CN" altLang="en-US" sz="2400" dirty="0">
                <a:latin typeface="+mn-ea"/>
              </a:rPr>
              <a:t>禁用 </a:t>
            </a:r>
            <a:r>
              <a:rPr kumimoji="1" lang="en-US" altLang="zh-CN" sz="2400" dirty="0" err="1">
                <a:latin typeface="+mn-ea"/>
              </a:rPr>
              <a:t>ESXi</a:t>
            </a:r>
            <a:endParaRPr kumimoji="1" lang="zh-CN" altLang="en-US" sz="2400" dirty="0">
              <a:latin typeface="+mn-ea"/>
            </a:endParaRPr>
          </a:p>
        </p:txBody>
      </p:sp>
    </p:spTree>
    <p:extLst>
      <p:ext uri="{BB962C8B-B14F-4D97-AF65-F5344CB8AC3E}">
        <p14:creationId xmlns:p14="http://schemas.microsoft.com/office/powerpoint/2010/main" val="23927501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BB9CC3-085C-CE47-907C-0CB038B70551}"/>
              </a:ext>
            </a:extLst>
          </p:cNvPr>
          <p:cNvSpPr>
            <a:spLocks noGrp="1"/>
          </p:cNvSpPr>
          <p:nvPr>
            <p:ph type="title"/>
          </p:nvPr>
        </p:nvSpPr>
        <p:spPr/>
        <p:txBody>
          <a:bodyPr/>
          <a:lstStyle/>
          <a:p>
            <a:r>
              <a:rPr lang="zh-CN" altLang="en-US" b="1" dirty="0"/>
              <a:t>安装 </a:t>
            </a:r>
            <a:r>
              <a:rPr lang="en-US" altLang="zh-CN" b="1" dirty="0" err="1"/>
              <a:t>vCenter</a:t>
            </a:r>
            <a:endParaRPr kumimoji="1" lang="zh-CN" altLang="en-US" dirty="0"/>
          </a:p>
        </p:txBody>
      </p:sp>
      <p:sp>
        <p:nvSpPr>
          <p:cNvPr id="3" name="内容占位符 2">
            <a:extLst>
              <a:ext uri="{FF2B5EF4-FFF2-40B4-BE49-F238E27FC236}">
                <a16:creationId xmlns:a16="http://schemas.microsoft.com/office/drawing/2014/main" id="{6D75EE2E-8119-EF46-985A-B0F9F8E09219}"/>
              </a:ext>
            </a:extLst>
          </p:cNvPr>
          <p:cNvSpPr>
            <a:spLocks noGrp="1"/>
          </p:cNvSpPr>
          <p:nvPr>
            <p:ph idx="1"/>
          </p:nvPr>
        </p:nvSpPr>
        <p:spPr>
          <a:xfrm>
            <a:off x="838200" y="1825625"/>
            <a:ext cx="10515600" cy="4618038"/>
          </a:xfrm>
        </p:spPr>
        <p:txBody>
          <a:bodyPr>
            <a:noAutofit/>
          </a:bodyPr>
          <a:lstStyle/>
          <a:p>
            <a:r>
              <a:rPr kumimoji="1" lang="en-US" altLang="zh-CN" sz="2400" dirty="0">
                <a:latin typeface="+mn-ea"/>
              </a:rPr>
              <a:t>Windows </a:t>
            </a:r>
            <a:r>
              <a:rPr kumimoji="1" lang="zh-CN" altLang="en-US" sz="2400" dirty="0">
                <a:latin typeface="+mn-ea"/>
              </a:rPr>
              <a:t>虚拟机或物理服务器上安装 </a:t>
            </a:r>
            <a:r>
              <a:rPr kumimoji="1" lang="en-US" altLang="zh-CN" sz="2400" dirty="0" err="1">
                <a:latin typeface="+mn-ea"/>
              </a:rPr>
              <a:t>vCenter</a:t>
            </a:r>
            <a:r>
              <a:rPr kumimoji="1" lang="en-US" altLang="zh-CN" sz="2400" dirty="0">
                <a:latin typeface="+mn-ea"/>
              </a:rPr>
              <a:t> Server</a:t>
            </a:r>
          </a:p>
          <a:p>
            <a:r>
              <a:rPr kumimoji="1" lang="zh-Hans" altLang="en-US" sz="2400" dirty="0">
                <a:latin typeface="+mn-ea"/>
              </a:rPr>
              <a:t> </a:t>
            </a:r>
            <a:r>
              <a:rPr kumimoji="1" lang="zh-CN" altLang="en-US" sz="2400" dirty="0">
                <a:latin typeface="+mn-ea"/>
              </a:rPr>
              <a:t>部署 </a:t>
            </a:r>
            <a:r>
              <a:rPr kumimoji="1" lang="en-US" altLang="zh-CN" sz="2400" dirty="0" err="1">
                <a:latin typeface="+mn-ea"/>
              </a:rPr>
              <a:t>vCenter</a:t>
            </a:r>
            <a:r>
              <a:rPr kumimoji="1" lang="en-US" altLang="zh-CN" sz="2400" dirty="0">
                <a:latin typeface="+mn-ea"/>
              </a:rPr>
              <a:t> Server Appliance</a:t>
            </a:r>
          </a:p>
          <a:p>
            <a:pPr marL="0" indent="0">
              <a:buNone/>
            </a:pPr>
            <a:endParaRPr kumimoji="1" lang="en-US" altLang="zh-CN" dirty="0">
              <a:latin typeface="+mn-ea"/>
            </a:endParaRPr>
          </a:p>
          <a:p>
            <a:pPr marL="0" indent="0">
              <a:buNone/>
            </a:pPr>
            <a:r>
              <a:rPr kumimoji="1" lang="zh-Hans" altLang="en-US" dirty="0">
                <a:latin typeface="+mn-ea"/>
              </a:rPr>
              <a:t>架构：</a:t>
            </a:r>
            <a:endParaRPr kumimoji="1" lang="en-US" altLang="zh-Hans" dirty="0">
              <a:latin typeface="+mn-ea"/>
            </a:endParaRPr>
          </a:p>
          <a:p>
            <a:r>
              <a:rPr kumimoji="1" lang="zh-CN" altLang="en-US" sz="2400" dirty="0">
                <a:latin typeface="+mn-ea"/>
              </a:rPr>
              <a:t>安装具有嵌入式 </a:t>
            </a:r>
            <a:r>
              <a:rPr kumimoji="1" lang="en-US" altLang="zh-CN" sz="2400" dirty="0">
                <a:latin typeface="+mn-ea"/>
              </a:rPr>
              <a:t>Platform Services Controller </a:t>
            </a:r>
            <a:r>
              <a:rPr kumimoji="1" lang="zh-CN" altLang="en-US" sz="2400" dirty="0">
                <a:latin typeface="+mn-ea"/>
              </a:rPr>
              <a:t>的 </a:t>
            </a:r>
            <a:r>
              <a:rPr kumimoji="1" lang="en-US" altLang="zh-CN" sz="2400" dirty="0" err="1">
                <a:latin typeface="+mn-ea"/>
              </a:rPr>
              <a:t>vCenter</a:t>
            </a:r>
            <a:r>
              <a:rPr kumimoji="1" lang="en-US" altLang="zh-CN" sz="2400" dirty="0">
                <a:latin typeface="+mn-ea"/>
              </a:rPr>
              <a:t> Server</a:t>
            </a:r>
          </a:p>
          <a:p>
            <a:pPr marL="0" indent="0">
              <a:buNone/>
            </a:pPr>
            <a:r>
              <a:rPr kumimoji="1" lang="zh-Hans" altLang="en-US" sz="2000" dirty="0">
                <a:latin typeface="+mn-ea"/>
              </a:rPr>
              <a:t>    </a:t>
            </a:r>
            <a:r>
              <a:rPr kumimoji="1" lang="zh-CN" altLang="en-US" sz="2000" dirty="0">
                <a:latin typeface="+mn-ea"/>
              </a:rPr>
              <a:t>将 </a:t>
            </a:r>
            <a:r>
              <a:rPr kumimoji="1" lang="en-US" altLang="zh-CN" sz="2000" dirty="0" err="1">
                <a:latin typeface="+mn-ea"/>
              </a:rPr>
              <a:t>vCenter</a:t>
            </a:r>
            <a:r>
              <a:rPr kumimoji="1" lang="en-US" altLang="zh-CN" sz="2000" dirty="0">
                <a:latin typeface="+mn-ea"/>
              </a:rPr>
              <a:t> Server</a:t>
            </a:r>
            <a:r>
              <a:rPr kumimoji="1" lang="zh-CN" altLang="en-US" sz="2000" dirty="0">
                <a:latin typeface="+mn-ea"/>
              </a:rPr>
              <a:t>、</a:t>
            </a:r>
            <a:r>
              <a:rPr kumimoji="1" lang="en-US" altLang="zh-CN" sz="2000" dirty="0" err="1">
                <a:latin typeface="+mn-ea"/>
              </a:rPr>
              <a:t>vCenter</a:t>
            </a:r>
            <a:r>
              <a:rPr kumimoji="1" lang="en-US" altLang="zh-CN" sz="2000" dirty="0">
                <a:latin typeface="+mn-ea"/>
              </a:rPr>
              <a:t> Server </a:t>
            </a:r>
            <a:r>
              <a:rPr kumimoji="1" lang="zh-CN" altLang="en-US" sz="2000" dirty="0">
                <a:latin typeface="+mn-ea"/>
              </a:rPr>
              <a:t>组件和 </a:t>
            </a:r>
            <a:r>
              <a:rPr kumimoji="1" lang="en-US" altLang="zh-CN" sz="2000" dirty="0">
                <a:latin typeface="+mn-ea"/>
              </a:rPr>
              <a:t>Platform Services Controller </a:t>
            </a:r>
            <a:r>
              <a:rPr kumimoji="1" lang="zh-CN" altLang="en-US" sz="2000" dirty="0">
                <a:latin typeface="+mn-ea"/>
              </a:rPr>
              <a:t>部署在一台虚拟机或物理服务器上。</a:t>
            </a:r>
            <a:endParaRPr kumimoji="1" lang="en-US" altLang="zh-CN" sz="2000" dirty="0">
              <a:latin typeface="+mn-ea"/>
            </a:endParaRPr>
          </a:p>
          <a:p>
            <a:r>
              <a:rPr kumimoji="1" lang="zh-CN" altLang="en-US" sz="2400" dirty="0">
                <a:latin typeface="+mn-ea"/>
              </a:rPr>
              <a:t>安装具有外部 </a:t>
            </a:r>
            <a:r>
              <a:rPr kumimoji="1" lang="en-US" altLang="zh-CN" sz="2400" dirty="0">
                <a:latin typeface="+mn-ea"/>
              </a:rPr>
              <a:t>Platform Services Controller </a:t>
            </a:r>
            <a:r>
              <a:rPr kumimoji="1" lang="zh-CN" altLang="en-US" sz="2400" dirty="0">
                <a:latin typeface="+mn-ea"/>
              </a:rPr>
              <a:t>的 </a:t>
            </a:r>
            <a:r>
              <a:rPr kumimoji="1" lang="en-US" altLang="zh-CN" sz="2400" dirty="0" err="1">
                <a:latin typeface="+mn-ea"/>
              </a:rPr>
              <a:t>vCenter</a:t>
            </a:r>
            <a:r>
              <a:rPr kumimoji="1" lang="en-US" altLang="zh-CN" sz="2400" dirty="0">
                <a:latin typeface="+mn-ea"/>
              </a:rPr>
              <a:t> Server</a:t>
            </a:r>
          </a:p>
          <a:p>
            <a:pPr marL="0" indent="0">
              <a:buNone/>
            </a:pPr>
            <a:r>
              <a:rPr kumimoji="1" lang="zh-Hans" altLang="en-US" sz="2000" dirty="0">
                <a:latin typeface="+mn-ea"/>
              </a:rPr>
              <a:t>    </a:t>
            </a:r>
            <a:r>
              <a:rPr kumimoji="1" lang="zh-CN" altLang="en-US" sz="2000" dirty="0">
                <a:latin typeface="+mn-ea"/>
              </a:rPr>
              <a:t>将 </a:t>
            </a:r>
            <a:r>
              <a:rPr kumimoji="1" lang="en-US" altLang="zh-CN" sz="2000" dirty="0" err="1">
                <a:latin typeface="+mn-ea"/>
              </a:rPr>
              <a:t>vCenter</a:t>
            </a:r>
            <a:r>
              <a:rPr kumimoji="1" lang="en-US" altLang="zh-CN" sz="2000" dirty="0">
                <a:latin typeface="+mn-ea"/>
              </a:rPr>
              <a:t> Server </a:t>
            </a:r>
            <a:r>
              <a:rPr kumimoji="1" lang="zh-CN" altLang="en-US" sz="2000" dirty="0">
                <a:latin typeface="+mn-ea"/>
              </a:rPr>
              <a:t>和 </a:t>
            </a:r>
            <a:r>
              <a:rPr kumimoji="1" lang="en-US" altLang="zh-CN" sz="2000" dirty="0">
                <a:latin typeface="+mn-ea"/>
              </a:rPr>
              <a:t>Platform Services Controller </a:t>
            </a:r>
            <a:r>
              <a:rPr kumimoji="1" lang="zh-CN" altLang="en-US" sz="2000" dirty="0">
                <a:latin typeface="+mn-ea"/>
              </a:rPr>
              <a:t>安装在不同的虚拟机或物理服务器上。</a:t>
            </a:r>
            <a:endParaRPr kumimoji="1" lang="en-US" altLang="zh-CN" sz="2000" dirty="0">
              <a:latin typeface="+mn-ea"/>
            </a:endParaRPr>
          </a:p>
        </p:txBody>
      </p:sp>
    </p:spTree>
    <p:extLst>
      <p:ext uri="{BB962C8B-B14F-4D97-AF65-F5344CB8AC3E}">
        <p14:creationId xmlns:p14="http://schemas.microsoft.com/office/powerpoint/2010/main" val="21002306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D75EE2E-8119-EF46-985A-B0F9F8E09219}"/>
              </a:ext>
            </a:extLst>
          </p:cNvPr>
          <p:cNvSpPr>
            <a:spLocks noGrp="1"/>
          </p:cNvSpPr>
          <p:nvPr>
            <p:ph idx="1"/>
          </p:nvPr>
        </p:nvSpPr>
        <p:spPr>
          <a:xfrm>
            <a:off x="481013" y="1289056"/>
            <a:ext cx="5648325" cy="4618038"/>
          </a:xfrm>
        </p:spPr>
        <p:txBody>
          <a:bodyPr>
            <a:noAutofit/>
          </a:bodyPr>
          <a:lstStyle/>
          <a:p>
            <a:r>
              <a:rPr kumimoji="1" lang="zh-CN" altLang="en-US" dirty="0">
                <a:latin typeface="+mn-ea"/>
              </a:rPr>
              <a:t>安装具有嵌入式 </a:t>
            </a:r>
            <a:r>
              <a:rPr kumimoji="1" lang="en-US" altLang="zh-CN" dirty="0">
                <a:latin typeface="+mn-ea"/>
              </a:rPr>
              <a:t>Platform Services Controller </a:t>
            </a:r>
            <a:r>
              <a:rPr kumimoji="1" lang="zh-CN" altLang="en-US" dirty="0">
                <a:latin typeface="+mn-ea"/>
              </a:rPr>
              <a:t>的 </a:t>
            </a:r>
            <a:r>
              <a:rPr kumimoji="1" lang="en-US" altLang="zh-CN" dirty="0" err="1">
                <a:latin typeface="+mn-ea"/>
              </a:rPr>
              <a:t>vCenter</a:t>
            </a:r>
            <a:r>
              <a:rPr kumimoji="1" lang="en-US" altLang="zh-CN" dirty="0">
                <a:latin typeface="+mn-ea"/>
              </a:rPr>
              <a:t> Server</a:t>
            </a:r>
          </a:p>
          <a:p>
            <a:endParaRPr kumimoji="1" lang="en-US" altLang="zh-CN" dirty="0">
              <a:latin typeface="+mn-ea"/>
            </a:endParaRPr>
          </a:p>
          <a:p>
            <a:pPr marL="0" indent="0">
              <a:buNone/>
            </a:pPr>
            <a:r>
              <a:rPr kumimoji="1" lang="zh-CN" altLang="en-US" dirty="0">
                <a:latin typeface="+mn-ea"/>
              </a:rPr>
              <a:t>将 </a:t>
            </a:r>
            <a:r>
              <a:rPr kumimoji="1" lang="en-US" altLang="zh-CN" dirty="0" err="1">
                <a:latin typeface="+mn-ea"/>
              </a:rPr>
              <a:t>vCenter</a:t>
            </a:r>
            <a:r>
              <a:rPr kumimoji="1" lang="en-US" altLang="zh-CN" dirty="0">
                <a:latin typeface="+mn-ea"/>
              </a:rPr>
              <a:t> Server</a:t>
            </a:r>
            <a:r>
              <a:rPr kumimoji="1" lang="zh-CN" altLang="en-US" dirty="0">
                <a:latin typeface="+mn-ea"/>
              </a:rPr>
              <a:t>、</a:t>
            </a:r>
            <a:r>
              <a:rPr kumimoji="1" lang="en-US" altLang="zh-CN" dirty="0" err="1">
                <a:latin typeface="+mn-ea"/>
              </a:rPr>
              <a:t>vCenter</a:t>
            </a:r>
            <a:r>
              <a:rPr kumimoji="1" lang="en-US" altLang="zh-CN" dirty="0">
                <a:latin typeface="+mn-ea"/>
              </a:rPr>
              <a:t> Server </a:t>
            </a:r>
            <a:r>
              <a:rPr kumimoji="1" lang="zh-CN" altLang="en-US" dirty="0">
                <a:latin typeface="+mn-ea"/>
              </a:rPr>
              <a:t>组件和 </a:t>
            </a:r>
            <a:r>
              <a:rPr kumimoji="1" lang="en-US" altLang="zh-CN" dirty="0">
                <a:latin typeface="+mn-ea"/>
              </a:rPr>
              <a:t>Platform Services Controller </a:t>
            </a:r>
            <a:r>
              <a:rPr kumimoji="1" lang="zh-CN" altLang="en-US" dirty="0">
                <a:latin typeface="+mn-ea"/>
              </a:rPr>
              <a:t>部署在一台虚拟机或物理服务器上。</a:t>
            </a:r>
            <a:endParaRPr kumimoji="1" lang="en-US" altLang="zh-CN" dirty="0">
              <a:latin typeface="+mn-ea"/>
            </a:endParaRPr>
          </a:p>
        </p:txBody>
      </p:sp>
      <p:pic>
        <p:nvPicPr>
          <p:cNvPr id="4" name="图片 3">
            <a:extLst>
              <a:ext uri="{FF2B5EF4-FFF2-40B4-BE49-F238E27FC236}">
                <a16:creationId xmlns:a16="http://schemas.microsoft.com/office/drawing/2014/main" id="{BE3FBD5A-4E6B-D84C-BAE4-37771B06EBA2}"/>
              </a:ext>
            </a:extLst>
          </p:cNvPr>
          <p:cNvPicPr>
            <a:picLocks noChangeAspect="1"/>
          </p:cNvPicPr>
          <p:nvPr/>
        </p:nvPicPr>
        <p:blipFill>
          <a:blip r:embed="rId2"/>
          <a:stretch>
            <a:fillRect/>
          </a:stretch>
        </p:blipFill>
        <p:spPr>
          <a:xfrm>
            <a:off x="7923212" y="2602707"/>
            <a:ext cx="2006600" cy="1562100"/>
          </a:xfrm>
          <a:prstGeom prst="rect">
            <a:avLst/>
          </a:prstGeom>
        </p:spPr>
      </p:pic>
    </p:spTree>
    <p:extLst>
      <p:ext uri="{BB962C8B-B14F-4D97-AF65-F5344CB8AC3E}">
        <p14:creationId xmlns:p14="http://schemas.microsoft.com/office/powerpoint/2010/main" val="18251635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231952-09D0-CA4D-9D97-BAF2F0A5603A}"/>
              </a:ext>
            </a:extLst>
          </p:cNvPr>
          <p:cNvSpPr>
            <a:spLocks noGrp="1"/>
          </p:cNvSpPr>
          <p:nvPr>
            <p:ph type="title"/>
          </p:nvPr>
        </p:nvSpPr>
        <p:spPr/>
        <p:txBody>
          <a:bodyPr/>
          <a:lstStyle/>
          <a:p>
            <a:r>
              <a:rPr kumimoji="1" lang="zh-Hans" altLang="en-US" dirty="0"/>
              <a:t>什么是虚拟化</a:t>
            </a:r>
            <a:endParaRPr kumimoji="1" lang="zh-CN" altLang="en-US" dirty="0"/>
          </a:p>
        </p:txBody>
      </p:sp>
      <p:sp>
        <p:nvSpPr>
          <p:cNvPr id="3" name="内容占位符 2">
            <a:extLst>
              <a:ext uri="{FF2B5EF4-FFF2-40B4-BE49-F238E27FC236}">
                <a16:creationId xmlns:a16="http://schemas.microsoft.com/office/drawing/2014/main" id="{F2AC7EB0-A978-2B42-8020-6AD9A0EC31EC}"/>
              </a:ext>
            </a:extLst>
          </p:cNvPr>
          <p:cNvSpPr>
            <a:spLocks noGrp="1"/>
          </p:cNvSpPr>
          <p:nvPr>
            <p:ph idx="1"/>
          </p:nvPr>
        </p:nvSpPr>
        <p:spPr/>
        <p:txBody>
          <a:bodyPr>
            <a:normAutofit/>
          </a:bodyPr>
          <a:lstStyle/>
          <a:p>
            <a:r>
              <a:rPr lang="zh-CN" altLang="en-US" dirty="0">
                <a:latin typeface="+mn-ea"/>
              </a:rPr>
              <a:t>虚拟化是一种资源管理技术</a:t>
            </a:r>
            <a:r>
              <a:rPr lang="en-US" altLang="zh-CN" dirty="0">
                <a:latin typeface="+mn-ea"/>
              </a:rPr>
              <a:t>, </a:t>
            </a:r>
            <a:r>
              <a:rPr lang="zh-CN" altLang="en-US" dirty="0">
                <a:latin typeface="+mn-ea"/>
              </a:rPr>
              <a:t>是将计算机的各种物理资源</a:t>
            </a:r>
            <a:r>
              <a:rPr lang="en-US" altLang="zh-CN" dirty="0">
                <a:latin typeface="+mn-ea"/>
              </a:rPr>
              <a:t>, </a:t>
            </a:r>
            <a:r>
              <a:rPr lang="zh-CN" altLang="en-US" dirty="0">
                <a:latin typeface="+mn-ea"/>
              </a:rPr>
              <a:t>如服务器、网络、内存及存储等，予以抽象、转换后呈现出来，打破物理设备结构间的不可切割的障碍，使用户可以比原本的架构更好的方式来应用这些资源。这些资源的虚拟部分是不受现有资源的架构方式、地域或物理设备所限制。</a:t>
            </a:r>
            <a:endParaRPr lang="en-US" altLang="zh-CN" dirty="0">
              <a:latin typeface="+mn-ea"/>
            </a:endParaRPr>
          </a:p>
          <a:p>
            <a:r>
              <a:rPr lang="zh-CN" altLang="en-US" dirty="0">
                <a:latin typeface="+mn-ea"/>
              </a:rPr>
              <a:t>虚拟化创建了一层隔离层，把硬件和上层应用分离开来，允许在一个硬件资源上运行多个逻辑应用。</a:t>
            </a:r>
          </a:p>
        </p:txBody>
      </p:sp>
    </p:spTree>
    <p:extLst>
      <p:ext uri="{BB962C8B-B14F-4D97-AF65-F5344CB8AC3E}">
        <p14:creationId xmlns:p14="http://schemas.microsoft.com/office/powerpoint/2010/main" val="77840886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D75EE2E-8119-EF46-985A-B0F9F8E09219}"/>
              </a:ext>
            </a:extLst>
          </p:cNvPr>
          <p:cNvSpPr>
            <a:spLocks noGrp="1"/>
          </p:cNvSpPr>
          <p:nvPr>
            <p:ph idx="1"/>
          </p:nvPr>
        </p:nvSpPr>
        <p:spPr>
          <a:xfrm>
            <a:off x="481004" y="1300163"/>
            <a:ext cx="5434013" cy="5027613"/>
          </a:xfrm>
        </p:spPr>
        <p:txBody>
          <a:bodyPr>
            <a:noAutofit/>
          </a:bodyPr>
          <a:lstStyle/>
          <a:p>
            <a:r>
              <a:rPr kumimoji="1" lang="zh-CN" altLang="en-US" dirty="0">
                <a:latin typeface="+mn-ea"/>
              </a:rPr>
              <a:t>安装具有外部 </a:t>
            </a:r>
            <a:r>
              <a:rPr kumimoji="1" lang="en-US" altLang="zh-CN" dirty="0">
                <a:latin typeface="+mn-ea"/>
              </a:rPr>
              <a:t>Platform Services Controller </a:t>
            </a:r>
            <a:r>
              <a:rPr kumimoji="1" lang="zh-CN" altLang="en-US" dirty="0">
                <a:latin typeface="+mn-ea"/>
              </a:rPr>
              <a:t>的 </a:t>
            </a:r>
            <a:r>
              <a:rPr kumimoji="1" lang="en-US" altLang="zh-CN" dirty="0" err="1">
                <a:latin typeface="+mn-ea"/>
              </a:rPr>
              <a:t>vCenter</a:t>
            </a:r>
            <a:r>
              <a:rPr kumimoji="1" lang="en-US" altLang="zh-CN" dirty="0">
                <a:latin typeface="+mn-ea"/>
              </a:rPr>
              <a:t> Server</a:t>
            </a:r>
          </a:p>
          <a:p>
            <a:endParaRPr kumimoji="1" lang="en-US" altLang="zh-CN" dirty="0">
              <a:latin typeface="+mn-ea"/>
            </a:endParaRPr>
          </a:p>
          <a:p>
            <a:pPr marL="0" indent="0">
              <a:buNone/>
            </a:pPr>
            <a:r>
              <a:rPr kumimoji="1" lang="zh-CN" altLang="en-US" dirty="0">
                <a:latin typeface="+mn-ea"/>
              </a:rPr>
              <a:t>将 </a:t>
            </a:r>
            <a:r>
              <a:rPr kumimoji="1" lang="en-US" altLang="zh-CN" dirty="0" err="1">
                <a:latin typeface="+mn-ea"/>
              </a:rPr>
              <a:t>vCenter</a:t>
            </a:r>
            <a:r>
              <a:rPr kumimoji="1" lang="en-US" altLang="zh-CN" dirty="0">
                <a:latin typeface="+mn-ea"/>
              </a:rPr>
              <a:t> Server </a:t>
            </a:r>
            <a:r>
              <a:rPr kumimoji="1" lang="zh-CN" altLang="en-US" dirty="0">
                <a:latin typeface="+mn-ea"/>
              </a:rPr>
              <a:t>和 </a:t>
            </a:r>
            <a:r>
              <a:rPr kumimoji="1" lang="en-US" altLang="zh-CN" dirty="0">
                <a:latin typeface="+mn-ea"/>
              </a:rPr>
              <a:t>Platform Services Controller </a:t>
            </a:r>
            <a:r>
              <a:rPr kumimoji="1" lang="zh-CN" altLang="en-US" dirty="0">
                <a:latin typeface="+mn-ea"/>
              </a:rPr>
              <a:t>安装在不同的虚拟机或物理服务器上。</a:t>
            </a:r>
            <a:endParaRPr kumimoji="1" lang="en-US" altLang="zh-CN" dirty="0">
              <a:latin typeface="+mn-ea"/>
            </a:endParaRPr>
          </a:p>
        </p:txBody>
      </p:sp>
      <p:pic>
        <p:nvPicPr>
          <p:cNvPr id="5" name="图片 4">
            <a:extLst>
              <a:ext uri="{FF2B5EF4-FFF2-40B4-BE49-F238E27FC236}">
                <a16:creationId xmlns:a16="http://schemas.microsoft.com/office/drawing/2014/main" id="{311964D8-11B9-5448-B614-01251F5F0396}"/>
              </a:ext>
            </a:extLst>
          </p:cNvPr>
          <p:cNvPicPr>
            <a:picLocks noChangeAspect="1"/>
          </p:cNvPicPr>
          <p:nvPr/>
        </p:nvPicPr>
        <p:blipFill>
          <a:blip r:embed="rId2"/>
          <a:stretch>
            <a:fillRect/>
          </a:stretch>
        </p:blipFill>
        <p:spPr>
          <a:xfrm>
            <a:off x="6710363" y="1618457"/>
            <a:ext cx="5041900" cy="2616200"/>
          </a:xfrm>
          <a:prstGeom prst="rect">
            <a:avLst/>
          </a:prstGeom>
        </p:spPr>
      </p:pic>
    </p:spTree>
    <p:extLst>
      <p:ext uri="{BB962C8B-B14F-4D97-AF65-F5344CB8AC3E}">
        <p14:creationId xmlns:p14="http://schemas.microsoft.com/office/powerpoint/2010/main" val="72995167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836BE4-4DA1-8546-9B63-F9E627934377}"/>
              </a:ext>
            </a:extLst>
          </p:cNvPr>
          <p:cNvSpPr>
            <a:spLocks noGrp="1"/>
          </p:cNvSpPr>
          <p:nvPr>
            <p:ph type="title"/>
          </p:nvPr>
        </p:nvSpPr>
        <p:spPr/>
        <p:txBody>
          <a:bodyPr>
            <a:normAutofit/>
          </a:bodyPr>
          <a:lstStyle/>
          <a:p>
            <a:r>
              <a:rPr lang="zh-CN" altLang="en-US" sz="3600" dirty="0">
                <a:latin typeface="+mj-ea"/>
              </a:rPr>
              <a:t>使用 </a:t>
            </a:r>
            <a:r>
              <a:rPr lang="en-US" altLang="zh-CN" sz="3600" dirty="0">
                <a:latin typeface="+mj-ea"/>
              </a:rPr>
              <a:t>vSphere Web Client </a:t>
            </a:r>
            <a:r>
              <a:rPr lang="zh-CN" altLang="en-US" sz="3600" dirty="0">
                <a:latin typeface="+mj-ea"/>
              </a:rPr>
              <a:t>登录到 </a:t>
            </a:r>
            <a:r>
              <a:rPr lang="en-US" altLang="zh-CN" sz="3600" dirty="0" err="1">
                <a:latin typeface="+mj-ea"/>
              </a:rPr>
              <a:t>vCenter</a:t>
            </a:r>
            <a:r>
              <a:rPr lang="en-US" altLang="zh-CN" sz="3600" dirty="0">
                <a:latin typeface="+mj-ea"/>
              </a:rPr>
              <a:t> Server</a:t>
            </a:r>
            <a:endParaRPr kumimoji="1" lang="zh-CN" altLang="en-US" sz="3600" dirty="0">
              <a:latin typeface="+mj-ea"/>
            </a:endParaRPr>
          </a:p>
        </p:txBody>
      </p:sp>
      <p:sp>
        <p:nvSpPr>
          <p:cNvPr id="3" name="内容占位符 2">
            <a:extLst>
              <a:ext uri="{FF2B5EF4-FFF2-40B4-BE49-F238E27FC236}">
                <a16:creationId xmlns:a16="http://schemas.microsoft.com/office/drawing/2014/main" id="{0E0FB43D-7AD1-AE41-9335-8656D4E705B6}"/>
              </a:ext>
            </a:extLst>
          </p:cNvPr>
          <p:cNvSpPr>
            <a:spLocks noGrp="1"/>
          </p:cNvSpPr>
          <p:nvPr>
            <p:ph idx="1"/>
          </p:nvPr>
        </p:nvSpPr>
        <p:spPr/>
        <p:txBody>
          <a:bodyPr/>
          <a:lstStyle/>
          <a:p>
            <a:pPr marL="514350" indent="-514350">
              <a:buFont typeface="+mj-lt"/>
              <a:buAutoNum type="arabicPeriod"/>
            </a:pPr>
            <a:endParaRPr lang="en-US" altLang="zh-CN" dirty="0">
              <a:latin typeface="+mn-ea"/>
            </a:endParaRPr>
          </a:p>
          <a:p>
            <a:pPr marL="514350" indent="-514350">
              <a:buFont typeface="+mj-lt"/>
              <a:buAutoNum type="arabicPeriod"/>
            </a:pPr>
            <a:r>
              <a:rPr lang="zh-CN" altLang="en-US" dirty="0">
                <a:latin typeface="+mn-ea"/>
              </a:rPr>
              <a:t>打开 </a:t>
            </a:r>
            <a:r>
              <a:rPr lang="en-US" altLang="zh-CN" dirty="0">
                <a:latin typeface="+mn-ea"/>
              </a:rPr>
              <a:t>Web </a:t>
            </a:r>
            <a:r>
              <a:rPr lang="zh-CN" altLang="en-US" dirty="0">
                <a:latin typeface="+mn-ea"/>
              </a:rPr>
              <a:t>浏览器并输入 </a:t>
            </a:r>
            <a:r>
              <a:rPr lang="en-US" altLang="zh-CN" dirty="0">
                <a:latin typeface="+mn-ea"/>
              </a:rPr>
              <a:t>vSphere Web Client </a:t>
            </a:r>
            <a:r>
              <a:rPr lang="zh-CN" altLang="en-US" dirty="0">
                <a:latin typeface="+mn-ea"/>
              </a:rPr>
              <a:t>的 </a:t>
            </a:r>
            <a:r>
              <a:rPr lang="en-US" altLang="zh-CN" dirty="0">
                <a:latin typeface="+mn-ea"/>
              </a:rPr>
              <a:t>URL</a:t>
            </a:r>
            <a:r>
              <a:rPr lang="zh-CN" altLang="en-US" dirty="0">
                <a:latin typeface="+mn-ea"/>
              </a:rPr>
              <a:t>：</a:t>
            </a:r>
            <a:r>
              <a:rPr lang="en-US" altLang="zh-CN" dirty="0">
                <a:latin typeface="+mn-ea"/>
              </a:rPr>
              <a:t>https://</a:t>
            </a:r>
            <a:r>
              <a:rPr lang="en-US" altLang="zh-CN" i="1" dirty="0" err="1">
                <a:latin typeface="+mn-ea"/>
              </a:rPr>
              <a:t>vceneter_server_ip_address_or_fqdn</a:t>
            </a:r>
            <a:r>
              <a:rPr lang="en-US" altLang="zh-CN" dirty="0">
                <a:latin typeface="+mn-ea"/>
              </a:rPr>
              <a:t>/</a:t>
            </a:r>
            <a:r>
              <a:rPr lang="en-US" altLang="zh-CN" dirty="0" err="1">
                <a:latin typeface="+mn-ea"/>
              </a:rPr>
              <a:t>vsphere</a:t>
            </a:r>
            <a:r>
              <a:rPr lang="en-US" altLang="zh-CN" dirty="0">
                <a:latin typeface="+mn-ea"/>
              </a:rPr>
              <a:t>-client </a:t>
            </a:r>
            <a:r>
              <a:rPr lang="zh-CN" altLang="en-US" dirty="0">
                <a:latin typeface="+mn-ea"/>
              </a:rPr>
              <a:t>或 </a:t>
            </a:r>
            <a:r>
              <a:rPr lang="en-US" altLang="zh-CN" dirty="0">
                <a:latin typeface="+mn-ea"/>
              </a:rPr>
              <a:t>https://</a:t>
            </a:r>
            <a:r>
              <a:rPr lang="en-US" altLang="zh-CN" i="1" dirty="0">
                <a:latin typeface="+mn-ea"/>
              </a:rPr>
              <a:t>vceneter_server_ip_address_or_fqdn</a:t>
            </a:r>
            <a:r>
              <a:rPr lang="en-US" altLang="zh-CN" dirty="0">
                <a:latin typeface="+mn-ea"/>
              </a:rPr>
              <a:t>:9443</a:t>
            </a:r>
            <a:r>
              <a:rPr lang="zh-CN" altLang="en-US" dirty="0">
                <a:latin typeface="+mn-ea"/>
              </a:rPr>
              <a:t>。</a:t>
            </a:r>
            <a:endParaRPr lang="en-US" altLang="zh-CN" dirty="0">
              <a:latin typeface="+mn-ea"/>
            </a:endParaRPr>
          </a:p>
          <a:p>
            <a:pPr marL="514350" indent="-514350">
              <a:buFont typeface="+mj-lt"/>
              <a:buAutoNum type="arabicPeriod"/>
            </a:pPr>
            <a:endParaRPr lang="zh-CN" altLang="en-US" dirty="0">
              <a:latin typeface="+mn-ea"/>
            </a:endParaRPr>
          </a:p>
          <a:p>
            <a:pPr marL="514350" indent="-514350">
              <a:buFont typeface="+mj-lt"/>
              <a:buAutoNum type="arabicPeriod"/>
            </a:pPr>
            <a:r>
              <a:rPr lang="zh-CN" altLang="en-US" dirty="0">
                <a:latin typeface="+mn-ea"/>
              </a:rPr>
              <a:t>输入具有 </a:t>
            </a:r>
            <a:r>
              <a:rPr lang="en-US" altLang="zh-CN" dirty="0" err="1">
                <a:latin typeface="+mn-ea"/>
              </a:rPr>
              <a:t>vCenter</a:t>
            </a:r>
            <a:r>
              <a:rPr lang="en-US" altLang="zh-CN" dirty="0">
                <a:latin typeface="+mn-ea"/>
              </a:rPr>
              <a:t> Server </a:t>
            </a:r>
            <a:r>
              <a:rPr lang="zh-CN" altLang="en-US" dirty="0">
                <a:latin typeface="+mn-ea"/>
              </a:rPr>
              <a:t>权限的用户的凭据，然后单击</a:t>
            </a:r>
            <a:r>
              <a:rPr lang="zh-CN" altLang="en-US" b="1" dirty="0">
                <a:latin typeface="+mn-ea"/>
              </a:rPr>
              <a:t>登录</a:t>
            </a:r>
            <a:r>
              <a:rPr lang="zh-CN" altLang="en-US" dirty="0">
                <a:latin typeface="+mn-ea"/>
              </a:rPr>
              <a:t>。</a:t>
            </a:r>
          </a:p>
          <a:p>
            <a:pPr marL="514350" indent="-514350">
              <a:buFont typeface="+mj-lt"/>
              <a:buAutoNum type="arabicPeriod"/>
            </a:pPr>
            <a:endParaRPr lang="en-US" altLang="zh-CN" dirty="0">
              <a:latin typeface="+mn-ea"/>
            </a:endParaRPr>
          </a:p>
          <a:p>
            <a:pPr marL="514350" indent="-514350">
              <a:buFont typeface="+mj-lt"/>
              <a:buAutoNum type="arabicPeriod"/>
            </a:pPr>
            <a:r>
              <a:rPr lang="zh-CN" altLang="en-US" dirty="0">
                <a:latin typeface="+mn-ea"/>
              </a:rPr>
              <a:t>如果显示有关不可信的 </a:t>
            </a:r>
            <a:r>
              <a:rPr lang="en-US" altLang="zh-CN" dirty="0">
                <a:latin typeface="+mn-ea"/>
              </a:rPr>
              <a:t>SSL </a:t>
            </a:r>
            <a:r>
              <a:rPr lang="zh-CN" altLang="en-US" dirty="0">
                <a:latin typeface="+mn-ea"/>
              </a:rPr>
              <a:t>证书的警告消息，请根据安全策略选择相应的操作。</a:t>
            </a:r>
          </a:p>
        </p:txBody>
      </p:sp>
    </p:spTree>
    <p:extLst>
      <p:ext uri="{BB962C8B-B14F-4D97-AF65-F5344CB8AC3E}">
        <p14:creationId xmlns:p14="http://schemas.microsoft.com/office/powerpoint/2010/main" val="30418803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255C0D-CBCC-C748-B674-394A124BB39C}"/>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1B949452-A84E-0E4E-BE26-33ED4AB4CA8F}"/>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BE4F5106-6962-4843-AF96-3CE336B660AE}"/>
              </a:ext>
            </a:extLst>
          </p:cNvPr>
          <p:cNvPicPr>
            <a:picLocks noChangeAspect="1"/>
          </p:cNvPicPr>
          <p:nvPr/>
        </p:nvPicPr>
        <p:blipFill>
          <a:blip r:embed="rId2"/>
          <a:stretch>
            <a:fillRect/>
          </a:stretch>
        </p:blipFill>
        <p:spPr>
          <a:xfrm>
            <a:off x="465715" y="0"/>
            <a:ext cx="11260570" cy="6858000"/>
          </a:xfrm>
          <a:prstGeom prst="rect">
            <a:avLst/>
          </a:prstGeom>
        </p:spPr>
      </p:pic>
    </p:spTree>
    <p:extLst>
      <p:ext uri="{BB962C8B-B14F-4D97-AF65-F5344CB8AC3E}">
        <p14:creationId xmlns:p14="http://schemas.microsoft.com/office/powerpoint/2010/main" val="96444756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29A4C38-C86D-E246-86E6-35140DA39619}"/>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0340BAB6-7049-F34A-8974-EF2253960449}"/>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D3E110AE-08E0-7C49-B2D1-82A090AB5D70}"/>
              </a:ext>
            </a:extLst>
          </p:cNvPr>
          <p:cNvPicPr>
            <a:picLocks noChangeAspect="1"/>
          </p:cNvPicPr>
          <p:nvPr/>
        </p:nvPicPr>
        <p:blipFill>
          <a:blip r:embed="rId2"/>
          <a:stretch>
            <a:fillRect/>
          </a:stretch>
        </p:blipFill>
        <p:spPr>
          <a:xfrm>
            <a:off x="465715" y="0"/>
            <a:ext cx="11260570" cy="6858000"/>
          </a:xfrm>
          <a:prstGeom prst="rect">
            <a:avLst/>
          </a:prstGeom>
        </p:spPr>
      </p:pic>
    </p:spTree>
    <p:extLst>
      <p:ext uri="{BB962C8B-B14F-4D97-AF65-F5344CB8AC3E}">
        <p14:creationId xmlns:p14="http://schemas.microsoft.com/office/powerpoint/2010/main" val="24720670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9E3452-46B9-7E4E-A277-07D8615AEF64}"/>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19BBC6BC-3E94-1842-B3B5-D13F63EED9DF}"/>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0C52E37B-7516-994D-8BA9-43F198DF5A97}"/>
              </a:ext>
            </a:extLst>
          </p:cNvPr>
          <p:cNvPicPr>
            <a:picLocks noChangeAspect="1"/>
          </p:cNvPicPr>
          <p:nvPr/>
        </p:nvPicPr>
        <p:blipFill>
          <a:blip r:embed="rId2"/>
          <a:stretch>
            <a:fillRect/>
          </a:stretch>
        </p:blipFill>
        <p:spPr>
          <a:xfrm>
            <a:off x="465715" y="0"/>
            <a:ext cx="11260570" cy="6858000"/>
          </a:xfrm>
          <a:prstGeom prst="rect">
            <a:avLst/>
          </a:prstGeom>
        </p:spPr>
      </p:pic>
    </p:spTree>
    <p:extLst>
      <p:ext uri="{BB962C8B-B14F-4D97-AF65-F5344CB8AC3E}">
        <p14:creationId xmlns:p14="http://schemas.microsoft.com/office/powerpoint/2010/main" val="74578927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067867B-B63D-B040-938D-835AF7944D04}"/>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26AE3BB2-2EAA-AC4A-AB55-7D1BD02B8E81}"/>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171AEC98-E3D9-2C49-A169-62B44ADB6329}"/>
              </a:ext>
            </a:extLst>
          </p:cNvPr>
          <p:cNvPicPr>
            <a:picLocks noChangeAspect="1"/>
          </p:cNvPicPr>
          <p:nvPr/>
        </p:nvPicPr>
        <p:blipFill>
          <a:blip r:embed="rId2"/>
          <a:stretch>
            <a:fillRect/>
          </a:stretch>
        </p:blipFill>
        <p:spPr>
          <a:xfrm>
            <a:off x="465715" y="0"/>
            <a:ext cx="11260570" cy="6858000"/>
          </a:xfrm>
          <a:prstGeom prst="rect">
            <a:avLst/>
          </a:prstGeom>
        </p:spPr>
      </p:pic>
    </p:spTree>
    <p:extLst>
      <p:ext uri="{BB962C8B-B14F-4D97-AF65-F5344CB8AC3E}">
        <p14:creationId xmlns:p14="http://schemas.microsoft.com/office/powerpoint/2010/main" val="391734901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B0CF9B-BB40-FB4D-98FE-BF53B0ACF4F0}"/>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D84047EB-019D-1745-9CCA-276AA80BF7E2}"/>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886BA18B-9600-6B4C-8E0C-F169B72F9C6D}"/>
              </a:ext>
            </a:extLst>
          </p:cNvPr>
          <p:cNvPicPr>
            <a:picLocks noChangeAspect="1"/>
          </p:cNvPicPr>
          <p:nvPr/>
        </p:nvPicPr>
        <p:blipFill>
          <a:blip r:embed="rId2"/>
          <a:stretch>
            <a:fillRect/>
          </a:stretch>
        </p:blipFill>
        <p:spPr>
          <a:xfrm>
            <a:off x="465715" y="0"/>
            <a:ext cx="11260570" cy="6858000"/>
          </a:xfrm>
          <a:prstGeom prst="rect">
            <a:avLst/>
          </a:prstGeom>
        </p:spPr>
      </p:pic>
    </p:spTree>
    <p:extLst>
      <p:ext uri="{BB962C8B-B14F-4D97-AF65-F5344CB8AC3E}">
        <p14:creationId xmlns:p14="http://schemas.microsoft.com/office/powerpoint/2010/main" val="13653571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B8E3848-CAA1-7C4A-9FE5-5A547DD78A55}"/>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F34B6305-EE97-8340-93EA-0BE79F654558}"/>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0476E145-36E3-C74B-84C2-F56598CEE4DC}"/>
              </a:ext>
            </a:extLst>
          </p:cNvPr>
          <p:cNvPicPr>
            <a:picLocks noChangeAspect="1"/>
          </p:cNvPicPr>
          <p:nvPr/>
        </p:nvPicPr>
        <p:blipFill>
          <a:blip r:embed="rId2"/>
          <a:stretch>
            <a:fillRect/>
          </a:stretch>
        </p:blipFill>
        <p:spPr>
          <a:xfrm>
            <a:off x="465715" y="0"/>
            <a:ext cx="11260570" cy="6858000"/>
          </a:xfrm>
          <a:prstGeom prst="rect">
            <a:avLst/>
          </a:prstGeom>
        </p:spPr>
      </p:pic>
    </p:spTree>
    <p:extLst>
      <p:ext uri="{BB962C8B-B14F-4D97-AF65-F5344CB8AC3E}">
        <p14:creationId xmlns:p14="http://schemas.microsoft.com/office/powerpoint/2010/main" val="284902439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F5D01E5-0133-5345-A794-058477977457}"/>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C590F57D-B046-5A41-8A03-63DF67CCB997}"/>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C4F93763-9A91-D74F-8DF2-A727EFB66EB7}"/>
              </a:ext>
            </a:extLst>
          </p:cNvPr>
          <p:cNvPicPr>
            <a:picLocks noChangeAspect="1"/>
          </p:cNvPicPr>
          <p:nvPr/>
        </p:nvPicPr>
        <p:blipFill>
          <a:blip r:embed="rId2"/>
          <a:stretch>
            <a:fillRect/>
          </a:stretch>
        </p:blipFill>
        <p:spPr>
          <a:xfrm>
            <a:off x="465715" y="0"/>
            <a:ext cx="11260570" cy="6858000"/>
          </a:xfrm>
          <a:prstGeom prst="rect">
            <a:avLst/>
          </a:prstGeom>
        </p:spPr>
      </p:pic>
    </p:spTree>
    <p:extLst>
      <p:ext uri="{BB962C8B-B14F-4D97-AF65-F5344CB8AC3E}">
        <p14:creationId xmlns:p14="http://schemas.microsoft.com/office/powerpoint/2010/main" val="353574605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CB153D-8817-D04F-9EE3-B3BBDFCC51FF}"/>
              </a:ext>
            </a:extLst>
          </p:cNvPr>
          <p:cNvSpPr>
            <a:spLocks noGrp="1"/>
          </p:cNvSpPr>
          <p:nvPr>
            <p:ph type="title"/>
          </p:nvPr>
        </p:nvSpPr>
        <p:spPr/>
        <p:txBody>
          <a:bodyPr/>
          <a:lstStyle/>
          <a:p>
            <a:r>
              <a:rPr kumimoji="1" lang="en-US" altLang="zh-Hans" dirty="0"/>
              <a:t>VSAN</a:t>
            </a:r>
            <a:endParaRPr kumimoji="1" lang="zh-CN" altLang="en-US" dirty="0"/>
          </a:p>
        </p:txBody>
      </p:sp>
      <p:sp>
        <p:nvSpPr>
          <p:cNvPr id="3" name="内容占位符 2">
            <a:extLst>
              <a:ext uri="{FF2B5EF4-FFF2-40B4-BE49-F238E27FC236}">
                <a16:creationId xmlns:a16="http://schemas.microsoft.com/office/drawing/2014/main" id="{798687DD-0E20-1A4B-98CC-D6A6C5BAD800}"/>
              </a:ext>
            </a:extLst>
          </p:cNvPr>
          <p:cNvSpPr>
            <a:spLocks noGrp="1"/>
          </p:cNvSpPr>
          <p:nvPr>
            <p:ph idx="1"/>
          </p:nvPr>
        </p:nvSpPr>
        <p:spPr>
          <a:xfrm>
            <a:off x="838200" y="1825625"/>
            <a:ext cx="10602951" cy="4351338"/>
          </a:xfrm>
        </p:spPr>
        <p:txBody>
          <a:bodyPr>
            <a:noAutofit/>
          </a:bodyPr>
          <a:lstStyle/>
          <a:p>
            <a:pPr marL="0" indent="0">
              <a:buNone/>
            </a:pPr>
            <a:r>
              <a:rPr lang="en-US" altLang="zh-CN" sz="2000" dirty="0">
                <a:latin typeface="+mn-ea"/>
              </a:rPr>
              <a:t>VMware Virtual SAN(</a:t>
            </a:r>
            <a:r>
              <a:rPr lang="zh-CN" altLang="en-US" sz="2000" dirty="0">
                <a:latin typeface="+mn-ea"/>
              </a:rPr>
              <a:t>后面简称</a:t>
            </a:r>
            <a:r>
              <a:rPr lang="en-US" altLang="zh-CN" sz="2000" dirty="0">
                <a:latin typeface="+mn-ea"/>
              </a:rPr>
              <a:t>VSAN) </a:t>
            </a:r>
            <a:r>
              <a:rPr lang="zh-CN" altLang="en-US" sz="2000" dirty="0">
                <a:latin typeface="+mn-ea"/>
              </a:rPr>
              <a:t>是基于服务器端存储的共享分布式对象存储</a:t>
            </a:r>
            <a:r>
              <a:rPr lang="zh-Hans" altLang="en-US" sz="2000" dirty="0">
                <a:latin typeface="+mn-ea"/>
              </a:rPr>
              <a:t>，</a:t>
            </a:r>
            <a:r>
              <a:rPr lang="zh-CN" altLang="en-US" sz="2000" dirty="0">
                <a:latin typeface="+mn-ea"/>
              </a:rPr>
              <a:t>是内嵌在</a:t>
            </a:r>
            <a:r>
              <a:rPr lang="en-US" altLang="zh-CN" sz="2000" dirty="0">
                <a:latin typeface="+mn-ea"/>
              </a:rPr>
              <a:t>vSphere</a:t>
            </a:r>
            <a:r>
              <a:rPr lang="zh-CN" altLang="en-US" sz="2000" dirty="0">
                <a:latin typeface="+mn-ea"/>
              </a:rPr>
              <a:t>的高级功能</a:t>
            </a:r>
            <a:r>
              <a:rPr lang="zh-Hans" altLang="en-US" sz="2000" dirty="0">
                <a:latin typeface="+mn-ea"/>
              </a:rPr>
              <a:t>，</a:t>
            </a:r>
            <a:r>
              <a:rPr lang="zh-CN" altLang="en-US" sz="2000" dirty="0">
                <a:latin typeface="+mn-ea"/>
              </a:rPr>
              <a:t>能够和</a:t>
            </a:r>
            <a:r>
              <a:rPr lang="en-US" altLang="zh-CN" sz="2000" dirty="0">
                <a:latin typeface="+mn-ea"/>
              </a:rPr>
              <a:t>VMware</a:t>
            </a:r>
            <a:r>
              <a:rPr lang="zh-CN" altLang="en-US" sz="2000" dirty="0">
                <a:latin typeface="+mn-ea"/>
              </a:rPr>
              <a:t>的</a:t>
            </a:r>
            <a:r>
              <a:rPr lang="en-US" altLang="zh-CN" sz="2000" dirty="0" err="1">
                <a:latin typeface="+mn-ea"/>
              </a:rPr>
              <a:t>vMotion</a:t>
            </a:r>
            <a:r>
              <a:rPr lang="zh-CN" altLang="en-US" sz="2000" dirty="0">
                <a:latin typeface="+mn-ea"/>
              </a:rPr>
              <a:t>、</a:t>
            </a:r>
            <a:r>
              <a:rPr lang="en-US" altLang="zh-CN" sz="2000" dirty="0">
                <a:latin typeface="+mn-ea"/>
              </a:rPr>
              <a:t>HA</a:t>
            </a:r>
            <a:r>
              <a:rPr lang="zh-CN" altLang="en-US" sz="2000" dirty="0">
                <a:latin typeface="+mn-ea"/>
              </a:rPr>
              <a:t>、</a:t>
            </a:r>
            <a:r>
              <a:rPr lang="en-US" altLang="zh-CN" sz="2000" dirty="0">
                <a:latin typeface="+mn-ea"/>
              </a:rPr>
              <a:t>Fault Torrance</a:t>
            </a:r>
            <a:r>
              <a:rPr lang="zh-CN" altLang="en-US" sz="2000" dirty="0">
                <a:latin typeface="+mn-ea"/>
              </a:rPr>
              <a:t>、 </a:t>
            </a:r>
            <a:r>
              <a:rPr lang="en-US" altLang="zh-CN" sz="2000" dirty="0">
                <a:latin typeface="+mn-ea"/>
              </a:rPr>
              <a:t>VDP</a:t>
            </a:r>
            <a:r>
              <a:rPr lang="zh-CN" altLang="en-US" sz="2000" dirty="0">
                <a:latin typeface="+mn-ea"/>
              </a:rPr>
              <a:t>、 </a:t>
            </a:r>
            <a:r>
              <a:rPr lang="en-US" altLang="zh-CN" sz="2000" dirty="0">
                <a:latin typeface="+mn-ea"/>
              </a:rPr>
              <a:t>VR</a:t>
            </a:r>
            <a:r>
              <a:rPr lang="zh-CN" altLang="en-US" sz="2000" dirty="0">
                <a:latin typeface="+mn-ea"/>
              </a:rPr>
              <a:t>、</a:t>
            </a:r>
            <a:r>
              <a:rPr lang="en-US" altLang="zh-CN" sz="2000" dirty="0">
                <a:latin typeface="+mn-ea"/>
              </a:rPr>
              <a:t>SRM</a:t>
            </a:r>
            <a:r>
              <a:rPr lang="zh-CN" altLang="en-US" sz="2000" dirty="0">
                <a:latin typeface="+mn-ea"/>
              </a:rPr>
              <a:t>等强大的功能紧密集成</a:t>
            </a:r>
            <a:r>
              <a:rPr lang="zh-Hans" altLang="en-US" sz="2000" dirty="0">
                <a:latin typeface="+mn-ea"/>
              </a:rPr>
              <a:t>，</a:t>
            </a:r>
            <a:r>
              <a:rPr lang="zh-CN" altLang="en-US" sz="2000" dirty="0">
                <a:latin typeface="+mn-ea"/>
              </a:rPr>
              <a:t>可以用来取代</a:t>
            </a:r>
            <a:r>
              <a:rPr lang="en-US" altLang="zh-CN" sz="2000" dirty="0">
                <a:latin typeface="+mn-ea"/>
              </a:rPr>
              <a:t>vSphere</a:t>
            </a:r>
            <a:r>
              <a:rPr lang="zh-CN" altLang="en-US" sz="2000" dirty="0">
                <a:latin typeface="+mn-ea"/>
              </a:rPr>
              <a:t>后端的外置存储。</a:t>
            </a:r>
            <a:endParaRPr lang="en-US" altLang="zh-CN" sz="2000" dirty="0">
              <a:latin typeface="+mn-ea"/>
            </a:endParaRPr>
          </a:p>
          <a:p>
            <a:pPr marL="0" indent="0">
              <a:buNone/>
            </a:pPr>
            <a:r>
              <a:rPr lang="en-US" altLang="zh-CN" sz="2000" dirty="0">
                <a:latin typeface="+mn-ea"/>
              </a:rPr>
              <a:t>VSAN</a:t>
            </a:r>
            <a:r>
              <a:rPr lang="zh-CN" altLang="en-US" sz="2000" dirty="0">
                <a:latin typeface="+mn-ea"/>
              </a:rPr>
              <a:t>支持</a:t>
            </a:r>
            <a:r>
              <a:rPr lang="en-US" altLang="zh-CN" sz="2000" dirty="0">
                <a:latin typeface="+mn-ea"/>
              </a:rPr>
              <a:t>vSphere</a:t>
            </a:r>
            <a:r>
              <a:rPr lang="zh-CN" altLang="en-US" sz="2000" dirty="0">
                <a:latin typeface="+mn-ea"/>
              </a:rPr>
              <a:t>基于存储策略分配存储资源</a:t>
            </a:r>
            <a:r>
              <a:rPr lang="zh-Hans" altLang="en-US" sz="2000" dirty="0">
                <a:latin typeface="+mn-ea"/>
              </a:rPr>
              <a:t>，</a:t>
            </a:r>
            <a:r>
              <a:rPr lang="zh-CN" altLang="en-US" sz="2000" dirty="0">
                <a:latin typeface="+mn-ea"/>
              </a:rPr>
              <a:t>能够配合</a:t>
            </a:r>
            <a:r>
              <a:rPr lang="en-US" altLang="zh-CN" sz="2000" dirty="0" err="1">
                <a:latin typeface="+mn-ea"/>
              </a:rPr>
              <a:t>vRealize</a:t>
            </a:r>
            <a:r>
              <a:rPr lang="zh-CN" altLang="en-US" sz="2000" dirty="0">
                <a:latin typeface="+mn-ea"/>
              </a:rPr>
              <a:t>真正实现云计算所需的存储自动化</a:t>
            </a:r>
            <a:r>
              <a:rPr lang="zh-Hans" altLang="en-US" sz="2000" dirty="0">
                <a:latin typeface="+mn-ea"/>
              </a:rPr>
              <a:t>，</a:t>
            </a:r>
            <a:r>
              <a:rPr lang="zh-CN" altLang="en-US" sz="2000" dirty="0">
                <a:latin typeface="+mn-ea"/>
              </a:rPr>
              <a:t>自动地分配、监控和管理存储资源</a:t>
            </a:r>
            <a:r>
              <a:rPr lang="zh-Hans" altLang="en-US" sz="2000" dirty="0">
                <a:latin typeface="+mn-ea"/>
              </a:rPr>
              <a:t>，</a:t>
            </a:r>
            <a:r>
              <a:rPr lang="zh-CN" altLang="en-US" sz="2000" dirty="0">
                <a:latin typeface="+mn-ea"/>
              </a:rPr>
              <a:t>再配合</a:t>
            </a:r>
            <a:r>
              <a:rPr lang="en-US" altLang="zh-CN" sz="2000" dirty="0">
                <a:latin typeface="+mn-ea"/>
              </a:rPr>
              <a:t>NSX</a:t>
            </a:r>
            <a:r>
              <a:rPr lang="zh-Hans" altLang="en-US" sz="2000" dirty="0">
                <a:latin typeface="+mn-ea"/>
              </a:rPr>
              <a:t>，</a:t>
            </a:r>
            <a:r>
              <a:rPr lang="zh-CN" altLang="en-US" sz="2000" dirty="0">
                <a:latin typeface="+mn-ea"/>
              </a:rPr>
              <a:t>便可为用户打造无缝的</a:t>
            </a:r>
            <a:r>
              <a:rPr lang="zh-Hans" altLang="en-US" sz="2000" dirty="0">
                <a:latin typeface="+mn-ea"/>
              </a:rPr>
              <a:t>，</a:t>
            </a:r>
            <a:r>
              <a:rPr lang="zh-CN" altLang="en-US" sz="2000" dirty="0">
                <a:latin typeface="+mn-ea"/>
              </a:rPr>
              <a:t>完整的软件定义数据中心解决方案</a:t>
            </a:r>
            <a:r>
              <a:rPr lang="zh-Hans" altLang="en-US" sz="2000" dirty="0">
                <a:latin typeface="+mn-ea"/>
              </a:rPr>
              <a:t>，</a:t>
            </a:r>
            <a:r>
              <a:rPr lang="zh-CN" altLang="en-US" sz="2000" dirty="0">
                <a:latin typeface="+mn-ea"/>
              </a:rPr>
              <a:t>满足弹性扩展</a:t>
            </a:r>
            <a:r>
              <a:rPr lang="zh-Hans" altLang="en-US" sz="2000" dirty="0">
                <a:latin typeface="+mn-ea"/>
              </a:rPr>
              <a:t>，</a:t>
            </a:r>
            <a:r>
              <a:rPr lang="zh-CN" altLang="en-US" sz="2000" dirty="0">
                <a:latin typeface="+mn-ea"/>
              </a:rPr>
              <a:t>即刻交付的需求。</a:t>
            </a:r>
            <a:endParaRPr lang="en-US" altLang="zh-CN" sz="2000" dirty="0">
              <a:latin typeface="+mn-ea"/>
            </a:endParaRPr>
          </a:p>
          <a:p>
            <a:pPr marL="0" indent="0">
              <a:buNone/>
            </a:pPr>
            <a:r>
              <a:rPr lang="en-US" altLang="zh-CN" sz="2000" dirty="0">
                <a:latin typeface="+mn-ea"/>
              </a:rPr>
              <a:t>VSAN</a:t>
            </a:r>
            <a:r>
              <a:rPr lang="zh-CN" altLang="en-US" sz="2000" dirty="0">
                <a:latin typeface="+mn-ea"/>
              </a:rPr>
              <a:t>把</a:t>
            </a:r>
            <a:r>
              <a:rPr lang="en-US" altLang="zh-CN" sz="2000" dirty="0">
                <a:latin typeface="+mn-ea"/>
              </a:rPr>
              <a:t>vSphere</a:t>
            </a:r>
            <a:r>
              <a:rPr lang="zh-CN" altLang="en-US" sz="2000" dirty="0">
                <a:latin typeface="+mn-ea"/>
              </a:rPr>
              <a:t>集群服务器各个主机内的</a:t>
            </a:r>
            <a:r>
              <a:rPr lang="en-US" altLang="zh-CN" sz="2000" dirty="0">
                <a:latin typeface="+mn-ea"/>
              </a:rPr>
              <a:t>SSD</a:t>
            </a:r>
            <a:r>
              <a:rPr lang="zh-Hans" altLang="en-US" sz="2000" dirty="0">
                <a:latin typeface="+mn-ea"/>
              </a:rPr>
              <a:t>，</a:t>
            </a:r>
            <a:r>
              <a:rPr lang="zh-CN" altLang="en-US" sz="2000" dirty="0">
                <a:latin typeface="+mn-ea"/>
              </a:rPr>
              <a:t>包括</a:t>
            </a:r>
            <a:r>
              <a:rPr lang="en-US" altLang="zh-CN" sz="2000" dirty="0">
                <a:latin typeface="+mn-ea"/>
              </a:rPr>
              <a:t>SAS/SATA</a:t>
            </a:r>
            <a:r>
              <a:rPr lang="zh-CN" altLang="en-US" sz="2000" dirty="0">
                <a:latin typeface="+mn-ea"/>
              </a:rPr>
              <a:t>接口的</a:t>
            </a:r>
            <a:r>
              <a:rPr lang="en-US" altLang="zh-CN" sz="2000" dirty="0">
                <a:latin typeface="+mn-ea"/>
              </a:rPr>
              <a:t>SSD</a:t>
            </a:r>
            <a:r>
              <a:rPr lang="zh-Hans" altLang="en-US" sz="2000" dirty="0">
                <a:latin typeface="+mn-ea"/>
              </a:rPr>
              <a:t>，</a:t>
            </a:r>
            <a:r>
              <a:rPr lang="zh-CN" altLang="en-US" sz="2000" dirty="0">
                <a:latin typeface="+mn-ea"/>
              </a:rPr>
              <a:t>或者</a:t>
            </a:r>
            <a:r>
              <a:rPr lang="en-US" altLang="zh-CN" sz="2000" dirty="0" err="1">
                <a:latin typeface="+mn-ea"/>
              </a:rPr>
              <a:t>PCle</a:t>
            </a:r>
            <a:r>
              <a:rPr lang="en-US" altLang="zh-CN" sz="2000" dirty="0">
                <a:latin typeface="+mn-ea"/>
              </a:rPr>
              <a:t> SSD</a:t>
            </a:r>
            <a:r>
              <a:rPr lang="zh-Hans" altLang="en-US" sz="2000" dirty="0">
                <a:latin typeface="+mn-ea"/>
              </a:rPr>
              <a:t>，</a:t>
            </a:r>
            <a:r>
              <a:rPr lang="zh-CN" altLang="en-US" sz="2000" dirty="0">
                <a:latin typeface="+mn-ea"/>
              </a:rPr>
              <a:t>或者</a:t>
            </a:r>
            <a:r>
              <a:rPr lang="en-US" altLang="zh-CN" sz="2000" dirty="0">
                <a:latin typeface="+mn-ea"/>
              </a:rPr>
              <a:t>Ultra DIMMSSD</a:t>
            </a:r>
            <a:r>
              <a:rPr lang="zh-CN" altLang="en-US" sz="2000" dirty="0">
                <a:latin typeface="+mn-ea"/>
              </a:rPr>
              <a:t>和</a:t>
            </a:r>
            <a:r>
              <a:rPr lang="en-US" altLang="zh-CN" sz="2000" dirty="0">
                <a:latin typeface="+mn-ea"/>
              </a:rPr>
              <a:t>HDD</a:t>
            </a:r>
            <a:r>
              <a:rPr lang="zh-Hans" altLang="en-US" sz="2000" dirty="0">
                <a:latin typeface="+mn-ea"/>
              </a:rPr>
              <a:t>，</a:t>
            </a:r>
            <a:r>
              <a:rPr lang="zh-CN" altLang="en-US" sz="2000" dirty="0">
                <a:latin typeface="+mn-ea"/>
              </a:rPr>
              <a:t>聚合在一起</a:t>
            </a:r>
            <a:r>
              <a:rPr lang="zh-Hans" altLang="en-US" sz="2000" dirty="0">
                <a:latin typeface="+mn-ea"/>
              </a:rPr>
              <a:t>，</a:t>
            </a:r>
            <a:r>
              <a:rPr lang="zh-CN" altLang="en-US" sz="2000" dirty="0">
                <a:latin typeface="+mn-ea"/>
              </a:rPr>
              <a:t>构成个共享的存储池。然后</a:t>
            </a:r>
            <a:r>
              <a:rPr lang="zh-Hans" altLang="en-US" sz="2000" dirty="0">
                <a:latin typeface="+mn-ea"/>
              </a:rPr>
              <a:t>，</a:t>
            </a:r>
            <a:r>
              <a:rPr lang="zh-CN" altLang="en-US" sz="2000" dirty="0">
                <a:latin typeface="+mn-ea"/>
              </a:rPr>
              <a:t>再由存储池按照预先创建好的存储策略</a:t>
            </a:r>
            <a:r>
              <a:rPr lang="zh-Hans" altLang="en-US" sz="2000" dirty="0">
                <a:latin typeface="+mn-ea"/>
              </a:rPr>
              <a:t>，</a:t>
            </a:r>
            <a:r>
              <a:rPr lang="zh-CN" altLang="en-US" sz="2000" dirty="0">
                <a:latin typeface="+mn-ea"/>
              </a:rPr>
              <a:t>分配存储空间给集群内的虚拟机使用。存储策略其实就是一组规则的集合</a:t>
            </a:r>
            <a:r>
              <a:rPr lang="zh-Hans" altLang="en-US" sz="2000" dirty="0">
                <a:latin typeface="+mn-ea"/>
              </a:rPr>
              <a:t>，</a:t>
            </a:r>
            <a:r>
              <a:rPr lang="zh-CN" altLang="en-US" sz="2000" dirty="0">
                <a:latin typeface="+mn-ea"/>
              </a:rPr>
              <a:t>每一一个规则确定了数据的部署方式。这样</a:t>
            </a:r>
            <a:r>
              <a:rPr lang="zh-Hans" altLang="en-US" sz="2000" dirty="0">
                <a:latin typeface="+mn-ea"/>
              </a:rPr>
              <a:t>，</a:t>
            </a:r>
            <a:r>
              <a:rPr lang="zh-CN" altLang="en-US" sz="2000" dirty="0">
                <a:latin typeface="+mn-ea"/>
              </a:rPr>
              <a:t>虚机的</a:t>
            </a:r>
            <a:r>
              <a:rPr lang="en-US" altLang="zh-CN" sz="2000" dirty="0">
                <a:latin typeface="+mn-ea"/>
              </a:rPr>
              <a:t>VMDK</a:t>
            </a:r>
            <a:r>
              <a:rPr lang="zh-CN" altLang="en-US" sz="2000" dirty="0">
                <a:latin typeface="+mn-ea"/>
              </a:rPr>
              <a:t>创建好后</a:t>
            </a:r>
            <a:r>
              <a:rPr lang="zh-Hans" altLang="en-US" sz="2000" dirty="0">
                <a:latin typeface="+mn-ea"/>
              </a:rPr>
              <a:t>，</a:t>
            </a:r>
            <a:r>
              <a:rPr lang="zh-CN" altLang="en-US" sz="2000" dirty="0">
                <a:latin typeface="+mn-ea"/>
              </a:rPr>
              <a:t>每当有新的</a:t>
            </a:r>
            <a:r>
              <a:rPr lang="en-US" altLang="zh-CN" sz="2000" dirty="0">
                <a:latin typeface="+mn-ea"/>
              </a:rPr>
              <a:t>I/O</a:t>
            </a:r>
            <a:r>
              <a:rPr lang="zh-CN" altLang="en-US" sz="2000" dirty="0">
                <a:latin typeface="+mn-ea"/>
              </a:rPr>
              <a:t>进来</a:t>
            </a:r>
            <a:r>
              <a:rPr lang="zh-Hans" altLang="en-US" sz="2000" dirty="0">
                <a:latin typeface="+mn-ea"/>
              </a:rPr>
              <a:t>，</a:t>
            </a:r>
            <a:r>
              <a:rPr lang="zh-CN" altLang="en-US" sz="2000" dirty="0">
                <a:latin typeface="+mn-ea"/>
              </a:rPr>
              <a:t>存储池就按照约定好的规则集</a:t>
            </a:r>
            <a:r>
              <a:rPr lang="zh-Hans" altLang="en-US" sz="2000" dirty="0">
                <a:latin typeface="+mn-ea"/>
              </a:rPr>
              <a:t>，</a:t>
            </a:r>
            <a:r>
              <a:rPr lang="zh-CN" altLang="en-US" sz="2000" dirty="0">
                <a:latin typeface="+mn-ea"/>
              </a:rPr>
              <a:t>逐步分配空间给</a:t>
            </a:r>
            <a:r>
              <a:rPr lang="en-US" altLang="zh-CN" sz="2000" dirty="0">
                <a:latin typeface="+mn-ea"/>
              </a:rPr>
              <a:t>VMDK</a:t>
            </a:r>
            <a:r>
              <a:rPr lang="zh-Hans" altLang="en-US" sz="2000" dirty="0">
                <a:latin typeface="+mn-ea"/>
              </a:rPr>
              <a:t>。</a:t>
            </a:r>
            <a:endParaRPr lang="en-US" altLang="zh-CN" sz="2000" dirty="0">
              <a:latin typeface="+mn-ea"/>
            </a:endParaRPr>
          </a:p>
          <a:p>
            <a:pPr marL="0" indent="0">
              <a:buNone/>
            </a:pPr>
            <a:r>
              <a:rPr lang="en-US" altLang="zh-CN" sz="2000" dirty="0">
                <a:latin typeface="+mn-ea"/>
              </a:rPr>
              <a:t>VSAN</a:t>
            </a:r>
            <a:r>
              <a:rPr lang="zh-CN" altLang="en-US" sz="2000" dirty="0">
                <a:latin typeface="+mn-ea"/>
              </a:rPr>
              <a:t>是一种基于软件的分布式存储解决方案</a:t>
            </a:r>
            <a:r>
              <a:rPr lang="zh-Hans" altLang="en-US" sz="2000" dirty="0">
                <a:latin typeface="+mn-ea"/>
              </a:rPr>
              <a:t>，</a:t>
            </a:r>
            <a:r>
              <a:rPr lang="zh-CN" altLang="en-US" sz="2000" dirty="0">
                <a:latin typeface="+mn-ea"/>
              </a:rPr>
              <a:t>可在任何标准</a:t>
            </a:r>
            <a:r>
              <a:rPr lang="en-US" altLang="zh-CN" sz="2000" dirty="0">
                <a:latin typeface="+mn-ea"/>
              </a:rPr>
              <a:t>X86</a:t>
            </a:r>
            <a:r>
              <a:rPr lang="zh-CN" altLang="en-US" sz="2000" dirty="0">
                <a:latin typeface="+mn-ea"/>
              </a:rPr>
              <a:t>服务器上运行</a:t>
            </a:r>
            <a:r>
              <a:rPr lang="zh-Hans" altLang="en-US" sz="2000" dirty="0">
                <a:latin typeface="+mn-ea"/>
              </a:rPr>
              <a:t>，</a:t>
            </a:r>
            <a:r>
              <a:rPr lang="zh-CN" altLang="en-US" sz="2000" dirty="0">
                <a:latin typeface="+mn-ea"/>
              </a:rPr>
              <a:t>主要要求</a:t>
            </a:r>
            <a:r>
              <a:rPr lang="en-US" altLang="zh-CN" sz="2000" dirty="0">
                <a:latin typeface="+mn-ea"/>
              </a:rPr>
              <a:t>I/O Controller</a:t>
            </a:r>
            <a:r>
              <a:rPr lang="zh-CN" altLang="en-US" sz="2000" dirty="0">
                <a:latin typeface="+mn-ea"/>
              </a:rPr>
              <a:t>、</a:t>
            </a:r>
            <a:r>
              <a:rPr lang="en-US" altLang="zh-CN" sz="2000" dirty="0">
                <a:latin typeface="+mn-ea"/>
              </a:rPr>
              <a:t>SSD </a:t>
            </a:r>
            <a:r>
              <a:rPr lang="zh-CN" altLang="en-US" sz="2000" dirty="0">
                <a:latin typeface="+mn-ea"/>
              </a:rPr>
              <a:t>和</a:t>
            </a:r>
            <a:r>
              <a:rPr lang="en-US" altLang="zh-CN" sz="2000" dirty="0">
                <a:latin typeface="+mn-ea"/>
              </a:rPr>
              <a:t>HDD</a:t>
            </a:r>
            <a:r>
              <a:rPr lang="zh-CN" altLang="en-US" sz="2000" dirty="0">
                <a:latin typeface="+mn-ea"/>
              </a:rPr>
              <a:t>在</a:t>
            </a:r>
            <a:r>
              <a:rPr lang="en-US" altLang="zh-CN" sz="2000" dirty="0">
                <a:latin typeface="+mn-ea"/>
              </a:rPr>
              <a:t>VSAN</a:t>
            </a:r>
            <a:r>
              <a:rPr lang="zh-CN" altLang="en-US" sz="2000" dirty="0">
                <a:latin typeface="+mn-ea"/>
              </a:rPr>
              <a:t>兼容列表内。</a:t>
            </a:r>
            <a:endParaRPr lang="en-US" altLang="zh-CN" sz="2000" dirty="0">
              <a:latin typeface="+mn-ea"/>
            </a:endParaRPr>
          </a:p>
        </p:txBody>
      </p:sp>
    </p:spTree>
    <p:extLst>
      <p:ext uri="{BB962C8B-B14F-4D97-AF65-F5344CB8AC3E}">
        <p14:creationId xmlns:p14="http://schemas.microsoft.com/office/powerpoint/2010/main" val="33140243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E1462A-17C6-D04D-8669-6CFE2A3B2B1C}"/>
              </a:ext>
            </a:extLst>
          </p:cNvPr>
          <p:cNvSpPr>
            <a:spLocks noGrp="1"/>
          </p:cNvSpPr>
          <p:nvPr>
            <p:ph type="title"/>
          </p:nvPr>
        </p:nvSpPr>
        <p:spPr/>
        <p:txBody>
          <a:bodyPr/>
          <a:lstStyle/>
          <a:p>
            <a:r>
              <a:rPr kumimoji="1" lang="en-US" altLang="zh-Hans" dirty="0"/>
              <a:t>VMware</a:t>
            </a:r>
            <a:r>
              <a:rPr kumimoji="1" lang="zh-Hans" altLang="en-US" dirty="0"/>
              <a:t>虚拟化</a:t>
            </a:r>
            <a:endParaRPr kumimoji="1" lang="zh-CN" altLang="en-US" dirty="0"/>
          </a:p>
        </p:txBody>
      </p:sp>
      <p:sp>
        <p:nvSpPr>
          <p:cNvPr id="4" name="内容占位符 2">
            <a:extLst>
              <a:ext uri="{FF2B5EF4-FFF2-40B4-BE49-F238E27FC236}">
                <a16:creationId xmlns:a16="http://schemas.microsoft.com/office/drawing/2014/main" id="{C728BA8E-054A-2A43-9240-FA7D891FCAED}"/>
              </a:ext>
            </a:extLst>
          </p:cNvPr>
          <p:cNvSpPr txBox="1">
            <a:spLocks/>
          </p:cNvSpPr>
          <p:nvPr/>
        </p:nvSpPr>
        <p:spPr>
          <a:xfrm>
            <a:off x="838200" y="2425147"/>
            <a:ext cx="10747513" cy="37518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dirty="0"/>
              <a:t>VMware</a:t>
            </a:r>
            <a:r>
              <a:rPr lang="zh-CN" altLang="en-US" dirty="0"/>
              <a:t>实现的是</a:t>
            </a:r>
            <a:r>
              <a:rPr lang="en-US" altLang="zh-CN" dirty="0"/>
              <a:t>x86</a:t>
            </a:r>
            <a:r>
              <a:rPr lang="zh-CN" altLang="en-US" dirty="0"/>
              <a:t>服务器的虚拟化，更确切地说，包含以下三个方面</a:t>
            </a:r>
            <a:endParaRPr lang="en-US" altLang="zh-CN" dirty="0"/>
          </a:p>
          <a:p>
            <a:pPr marL="0" indent="0">
              <a:buFont typeface="Arial" panose="020B0604020202020204" pitchFamily="34" charset="0"/>
              <a:buNone/>
            </a:pPr>
            <a:endParaRPr lang="en-US" altLang="zh-CN" dirty="0"/>
          </a:p>
          <a:p>
            <a:r>
              <a:rPr lang="zh-CN" altLang="en-US" dirty="0"/>
              <a:t>计算能力：</a:t>
            </a:r>
            <a:r>
              <a:rPr lang="en-US" altLang="zh-CN" dirty="0"/>
              <a:t>CPU/Memory</a:t>
            </a:r>
            <a:r>
              <a:rPr lang="zh-CN" altLang="en-US" dirty="0"/>
              <a:t>的虚拟化</a:t>
            </a:r>
          </a:p>
          <a:p>
            <a:r>
              <a:rPr lang="zh-CN" altLang="en-US" dirty="0"/>
              <a:t>存储：</a:t>
            </a:r>
            <a:r>
              <a:rPr lang="en-US" altLang="zh-CN" dirty="0"/>
              <a:t>VMFS</a:t>
            </a:r>
            <a:r>
              <a:rPr lang="zh-CN" altLang="en-US" dirty="0"/>
              <a:t>文件系统</a:t>
            </a:r>
          </a:p>
          <a:p>
            <a:r>
              <a:rPr lang="zh-CN" altLang="en-US" dirty="0"/>
              <a:t>网络：虚拟交换机</a:t>
            </a:r>
          </a:p>
          <a:p>
            <a:pPr marL="0" indent="0">
              <a:buFont typeface="Arial" panose="020B0604020202020204" pitchFamily="34" charset="0"/>
              <a:buNone/>
            </a:pPr>
            <a:endParaRPr kumimoji="1" lang="zh-CN" altLang="en-US" dirty="0"/>
          </a:p>
        </p:txBody>
      </p:sp>
    </p:spTree>
    <p:extLst>
      <p:ext uri="{BB962C8B-B14F-4D97-AF65-F5344CB8AC3E}">
        <p14:creationId xmlns:p14="http://schemas.microsoft.com/office/powerpoint/2010/main" val="16435325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0ACCB06-C636-4B42-B302-9392D5A7C7BA}"/>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72F585BA-3511-F143-B293-93EF3B612F4F}"/>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B1A5A012-73B7-714E-ABFA-375376BC2A2D}"/>
              </a:ext>
            </a:extLst>
          </p:cNvPr>
          <p:cNvPicPr>
            <a:picLocks noChangeAspect="1"/>
          </p:cNvPicPr>
          <p:nvPr/>
        </p:nvPicPr>
        <p:blipFill>
          <a:blip r:embed="rId2"/>
          <a:stretch>
            <a:fillRect/>
          </a:stretch>
        </p:blipFill>
        <p:spPr>
          <a:xfrm>
            <a:off x="2153269" y="365125"/>
            <a:ext cx="7327900" cy="6286500"/>
          </a:xfrm>
          <a:prstGeom prst="rect">
            <a:avLst/>
          </a:prstGeom>
        </p:spPr>
      </p:pic>
    </p:spTree>
    <p:extLst>
      <p:ext uri="{BB962C8B-B14F-4D97-AF65-F5344CB8AC3E}">
        <p14:creationId xmlns:p14="http://schemas.microsoft.com/office/powerpoint/2010/main" val="8273952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1DCB8E2-3634-3343-AA9D-73F00D185BF7}"/>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14A9DE19-1B23-5845-9AFD-B1EE21807126}"/>
              </a:ext>
            </a:extLst>
          </p:cNvPr>
          <p:cNvSpPr>
            <a:spLocks noGrp="1"/>
          </p:cNvSpPr>
          <p:nvPr>
            <p:ph idx="1"/>
          </p:nvPr>
        </p:nvSpPr>
        <p:spPr/>
        <p:txBody>
          <a:bodyPr/>
          <a:lstStyle/>
          <a:p>
            <a:endParaRPr kumimoji="1" lang="zh-CN" altLang="en-US"/>
          </a:p>
        </p:txBody>
      </p:sp>
      <p:pic>
        <p:nvPicPr>
          <p:cNvPr id="5" name="图片 4">
            <a:extLst>
              <a:ext uri="{FF2B5EF4-FFF2-40B4-BE49-F238E27FC236}">
                <a16:creationId xmlns:a16="http://schemas.microsoft.com/office/drawing/2014/main" id="{ED0A7F57-0E49-834D-9B71-929378C506C3}"/>
              </a:ext>
            </a:extLst>
          </p:cNvPr>
          <p:cNvPicPr>
            <a:picLocks noChangeAspect="1"/>
          </p:cNvPicPr>
          <p:nvPr/>
        </p:nvPicPr>
        <p:blipFill>
          <a:blip r:embed="rId2"/>
          <a:stretch>
            <a:fillRect/>
          </a:stretch>
        </p:blipFill>
        <p:spPr>
          <a:xfrm>
            <a:off x="457200" y="366597"/>
            <a:ext cx="11277600" cy="6057900"/>
          </a:xfrm>
          <a:prstGeom prst="rect">
            <a:avLst/>
          </a:prstGeom>
        </p:spPr>
      </p:pic>
    </p:spTree>
    <p:extLst>
      <p:ext uri="{BB962C8B-B14F-4D97-AF65-F5344CB8AC3E}">
        <p14:creationId xmlns:p14="http://schemas.microsoft.com/office/powerpoint/2010/main" val="246599640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568E67-7900-864A-88AA-4AF06195B2A2}"/>
              </a:ext>
            </a:extLst>
          </p:cNvPr>
          <p:cNvSpPr>
            <a:spLocks noGrp="1"/>
          </p:cNvSpPr>
          <p:nvPr>
            <p:ph type="title"/>
          </p:nvPr>
        </p:nvSpPr>
        <p:spPr/>
        <p:txBody>
          <a:bodyPr/>
          <a:lstStyle/>
          <a:p>
            <a:r>
              <a:rPr lang="zh-CN" altLang="en-US" dirty="0"/>
              <a:t>主要特性和功能</a:t>
            </a:r>
            <a:endParaRPr kumimoji="1" lang="zh-CN" altLang="en-US" dirty="0"/>
          </a:p>
        </p:txBody>
      </p:sp>
      <p:sp>
        <p:nvSpPr>
          <p:cNvPr id="3" name="内容占位符 2">
            <a:extLst>
              <a:ext uri="{FF2B5EF4-FFF2-40B4-BE49-F238E27FC236}">
                <a16:creationId xmlns:a16="http://schemas.microsoft.com/office/drawing/2014/main" id="{DD4C0A12-202B-8B43-B8A8-845DC2F145BF}"/>
              </a:ext>
            </a:extLst>
          </p:cNvPr>
          <p:cNvSpPr>
            <a:spLocks noGrp="1"/>
          </p:cNvSpPr>
          <p:nvPr>
            <p:ph idx="1"/>
          </p:nvPr>
        </p:nvSpPr>
        <p:spPr/>
        <p:txBody>
          <a:bodyPr>
            <a:normAutofit fontScale="85000" lnSpcReduction="20000"/>
          </a:bodyPr>
          <a:lstStyle/>
          <a:p>
            <a:r>
              <a:rPr lang="zh-CN" altLang="en-US" dirty="0"/>
              <a:t>与</a:t>
            </a:r>
            <a:r>
              <a:rPr lang="en-US" altLang="zh-CN" dirty="0"/>
              <a:t>vSphere</a:t>
            </a:r>
            <a:r>
              <a:rPr lang="zh-CN" altLang="en-US" dirty="0"/>
              <a:t>紧密集成</a:t>
            </a:r>
            <a:endParaRPr lang="en-US" altLang="zh-CN" dirty="0"/>
          </a:p>
          <a:p>
            <a:r>
              <a:rPr lang="zh-CN" altLang="en-US" dirty="0"/>
              <a:t>经过闪存优化</a:t>
            </a:r>
          </a:p>
          <a:p>
            <a:r>
              <a:rPr lang="zh-CN" altLang="en-US" dirty="0"/>
              <a:t>精细的无中断纵向或横向扩展</a:t>
            </a:r>
          </a:p>
          <a:p>
            <a:r>
              <a:rPr lang="zh-CN" altLang="en-US" dirty="0"/>
              <a:t>重复数据消除和压缩</a:t>
            </a:r>
          </a:p>
          <a:p>
            <a:r>
              <a:rPr lang="zh-CN" altLang="en-US" dirty="0"/>
              <a:t>纠删码</a:t>
            </a:r>
          </a:p>
          <a:p>
            <a:r>
              <a:rPr lang="zh-CN" altLang="en-US" dirty="0"/>
              <a:t>服务质量</a:t>
            </a:r>
            <a:r>
              <a:rPr lang="en-US" altLang="zh-CN" dirty="0"/>
              <a:t>(</a:t>
            </a:r>
            <a:r>
              <a:rPr lang="en-US" altLang="zh-CN" dirty="0" err="1"/>
              <a:t>QoS</a:t>
            </a:r>
            <a:r>
              <a:rPr lang="en-US" altLang="zh-CN" dirty="0"/>
              <a:t>)</a:t>
            </a:r>
          </a:p>
          <a:p>
            <a:r>
              <a:rPr lang="en-US" altLang="zh-CN" dirty="0"/>
              <a:t>iSCSI</a:t>
            </a:r>
            <a:r>
              <a:rPr lang="zh-CN" altLang="en-US" dirty="0"/>
              <a:t>访问</a:t>
            </a:r>
          </a:p>
          <a:p>
            <a:r>
              <a:rPr lang="zh-CN" altLang="en-US" dirty="0"/>
              <a:t>功能完备的</a:t>
            </a:r>
            <a:r>
              <a:rPr lang="en-US" altLang="zh-CN" dirty="0" err="1"/>
              <a:t>PowerCLI</a:t>
            </a:r>
            <a:endParaRPr lang="en-US" altLang="zh-CN" dirty="0"/>
          </a:p>
          <a:p>
            <a:r>
              <a:rPr lang="zh-CN" altLang="en-US" dirty="0"/>
              <a:t>单一窗口管理</a:t>
            </a:r>
          </a:p>
          <a:p>
            <a:r>
              <a:rPr lang="zh-CN" altLang="en-US" dirty="0"/>
              <a:t>以虚拟机为中心的基于策略的管理</a:t>
            </a:r>
          </a:p>
          <a:p>
            <a:r>
              <a:rPr lang="zh-CN" altLang="en-US" dirty="0"/>
              <a:t>内置容错和高级可用性功能</a:t>
            </a:r>
          </a:p>
        </p:txBody>
      </p:sp>
    </p:spTree>
    <p:extLst>
      <p:ext uri="{BB962C8B-B14F-4D97-AF65-F5344CB8AC3E}">
        <p14:creationId xmlns:p14="http://schemas.microsoft.com/office/powerpoint/2010/main" val="69242941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9811EB-7B04-5C4E-B970-0DD6A9DB896B}"/>
              </a:ext>
            </a:extLst>
          </p:cNvPr>
          <p:cNvSpPr>
            <a:spLocks noGrp="1"/>
          </p:cNvSpPr>
          <p:nvPr>
            <p:ph type="title"/>
          </p:nvPr>
        </p:nvSpPr>
        <p:spPr/>
        <p:txBody>
          <a:bodyPr/>
          <a:lstStyle/>
          <a:p>
            <a:r>
              <a:rPr kumimoji="1" lang="zh-Hans" altLang="en-US" dirty="0"/>
              <a:t>系统要求</a:t>
            </a:r>
            <a:endParaRPr kumimoji="1" lang="zh-CN" altLang="en-US" dirty="0"/>
          </a:p>
        </p:txBody>
      </p:sp>
      <p:sp>
        <p:nvSpPr>
          <p:cNvPr id="3" name="内容占位符 2">
            <a:extLst>
              <a:ext uri="{FF2B5EF4-FFF2-40B4-BE49-F238E27FC236}">
                <a16:creationId xmlns:a16="http://schemas.microsoft.com/office/drawing/2014/main" id="{1E936DC8-2216-194F-B0AF-E72FF259D98D}"/>
              </a:ext>
            </a:extLst>
          </p:cNvPr>
          <p:cNvSpPr>
            <a:spLocks noGrp="1"/>
          </p:cNvSpPr>
          <p:nvPr>
            <p:ph idx="1"/>
          </p:nvPr>
        </p:nvSpPr>
        <p:spPr/>
        <p:txBody>
          <a:bodyPr/>
          <a:lstStyle/>
          <a:p>
            <a:pPr marL="0" indent="0">
              <a:buNone/>
            </a:pPr>
            <a:r>
              <a:rPr lang="zh-CN" altLang="en-US" dirty="0">
                <a:latin typeface="+mn-ea"/>
              </a:rPr>
              <a:t>硬件主机</a:t>
            </a:r>
            <a:endParaRPr lang="en-US" altLang="zh-CN" dirty="0">
              <a:latin typeface="+mn-ea"/>
            </a:endParaRPr>
          </a:p>
          <a:p>
            <a:r>
              <a:rPr lang="en-US" altLang="zh-CN" sz="2400" dirty="0">
                <a:latin typeface="+mn-ea"/>
              </a:rPr>
              <a:t>1 GB</a:t>
            </a:r>
            <a:r>
              <a:rPr lang="zh-CN" altLang="en-US" sz="2400" dirty="0">
                <a:latin typeface="+mn-ea"/>
              </a:rPr>
              <a:t>网卡</a:t>
            </a:r>
            <a:r>
              <a:rPr lang="en-US" altLang="zh-CN" sz="2400" dirty="0">
                <a:latin typeface="+mn-ea"/>
              </a:rPr>
              <a:t>(</a:t>
            </a:r>
            <a:r>
              <a:rPr lang="zh-CN" altLang="en-US" sz="2400" dirty="0">
                <a:latin typeface="+mn-ea"/>
              </a:rPr>
              <a:t>推荐使用</a:t>
            </a:r>
            <a:r>
              <a:rPr lang="en-US" altLang="zh-CN" sz="2400" dirty="0">
                <a:latin typeface="+mn-ea"/>
              </a:rPr>
              <a:t>10 GB</a:t>
            </a:r>
            <a:r>
              <a:rPr lang="zh-CN" altLang="en-US" sz="2400" dirty="0">
                <a:latin typeface="+mn-ea"/>
              </a:rPr>
              <a:t>网卡</a:t>
            </a:r>
            <a:r>
              <a:rPr lang="en-US" altLang="zh-CN" sz="2400" dirty="0">
                <a:latin typeface="+mn-ea"/>
              </a:rPr>
              <a:t>)</a:t>
            </a:r>
          </a:p>
          <a:p>
            <a:r>
              <a:rPr lang="en-US" altLang="zh-CN" sz="2400" dirty="0">
                <a:latin typeface="+mn-ea"/>
              </a:rPr>
              <a:t>SATA/SAS HBA</a:t>
            </a:r>
            <a:r>
              <a:rPr lang="zh-CN" altLang="en-US" sz="2400" dirty="0">
                <a:latin typeface="+mn-ea"/>
              </a:rPr>
              <a:t>或</a:t>
            </a:r>
            <a:r>
              <a:rPr lang="en-US" altLang="zh-CN" sz="2400" dirty="0">
                <a:latin typeface="+mn-ea"/>
              </a:rPr>
              <a:t>RAID</a:t>
            </a:r>
            <a:r>
              <a:rPr lang="zh-CN" altLang="en-US" sz="2400" dirty="0">
                <a:latin typeface="+mn-ea"/>
              </a:rPr>
              <a:t>控制器</a:t>
            </a:r>
            <a:endParaRPr lang="en-US" altLang="zh-CN" sz="2400" dirty="0">
              <a:latin typeface="+mn-ea"/>
            </a:endParaRPr>
          </a:p>
          <a:p>
            <a:r>
              <a:rPr lang="zh-CN" altLang="en-US" sz="2400" dirty="0">
                <a:latin typeface="+mn-ea"/>
              </a:rPr>
              <a:t>提供容量的每个节点都至少包含一台闪存缓存设备和一个永久存储磁盘</a:t>
            </a:r>
            <a:r>
              <a:rPr lang="en-US" altLang="zh-CN" sz="2400" dirty="0">
                <a:latin typeface="+mn-ea"/>
              </a:rPr>
              <a:t>(</a:t>
            </a:r>
            <a:r>
              <a:rPr lang="zh-CN" altLang="en-US" sz="2400" dirty="0">
                <a:latin typeface="+mn-ea"/>
              </a:rPr>
              <a:t>闪存或硬盘</a:t>
            </a:r>
            <a:r>
              <a:rPr lang="en-US" altLang="zh-CN" sz="2400" dirty="0">
                <a:latin typeface="+mn-ea"/>
              </a:rPr>
              <a:t>)</a:t>
            </a:r>
            <a:endParaRPr lang="zh-CN" altLang="en-US" sz="2400" dirty="0">
              <a:latin typeface="+mn-ea"/>
            </a:endParaRPr>
          </a:p>
          <a:p>
            <a:pPr marL="0" indent="0">
              <a:buNone/>
            </a:pPr>
            <a:endParaRPr lang="en-US" altLang="zh-CN" dirty="0">
              <a:latin typeface="+mn-ea"/>
            </a:endParaRPr>
          </a:p>
          <a:p>
            <a:pPr marL="0" indent="0">
              <a:buNone/>
            </a:pPr>
            <a:r>
              <a:rPr lang="zh-CN" altLang="en-US" dirty="0">
                <a:latin typeface="+mn-ea"/>
              </a:rPr>
              <a:t>集群规模</a:t>
            </a:r>
            <a:endParaRPr lang="en-US" altLang="zh-CN" dirty="0">
              <a:latin typeface="+mn-ea"/>
            </a:endParaRPr>
          </a:p>
          <a:p>
            <a:r>
              <a:rPr lang="zh-CN" altLang="en-US" sz="2400" dirty="0">
                <a:latin typeface="+mn-ea"/>
              </a:rPr>
              <a:t>最少</a:t>
            </a:r>
            <a:r>
              <a:rPr lang="en-US" altLang="zh-CN" sz="2400" dirty="0">
                <a:latin typeface="+mn-ea"/>
              </a:rPr>
              <a:t>2</a:t>
            </a:r>
            <a:r>
              <a:rPr lang="zh-CN" altLang="en-US" sz="2400" dirty="0">
                <a:latin typeface="+mn-ea"/>
              </a:rPr>
              <a:t>台主机</a:t>
            </a:r>
            <a:r>
              <a:rPr lang="en-US" altLang="zh-CN" sz="2400" dirty="0">
                <a:latin typeface="+mn-ea"/>
              </a:rPr>
              <a:t>-</a:t>
            </a:r>
            <a:r>
              <a:rPr lang="zh-CN" altLang="en-US" sz="2400" dirty="0">
                <a:latin typeface="+mn-ea"/>
              </a:rPr>
              <a:t>最多</a:t>
            </a:r>
            <a:r>
              <a:rPr lang="en-US" altLang="zh-CN" sz="2400" dirty="0">
                <a:latin typeface="+mn-ea"/>
              </a:rPr>
              <a:t>64</a:t>
            </a:r>
            <a:r>
              <a:rPr lang="zh-CN" altLang="en-US" sz="2400" dirty="0">
                <a:latin typeface="+mn-ea"/>
              </a:rPr>
              <a:t>台主机</a:t>
            </a:r>
          </a:p>
          <a:p>
            <a:endParaRPr kumimoji="1" lang="zh-CN" altLang="en-US" dirty="0">
              <a:latin typeface="+mn-ea"/>
            </a:endParaRPr>
          </a:p>
        </p:txBody>
      </p:sp>
    </p:spTree>
    <p:extLst>
      <p:ext uri="{BB962C8B-B14F-4D97-AF65-F5344CB8AC3E}">
        <p14:creationId xmlns:p14="http://schemas.microsoft.com/office/powerpoint/2010/main" val="416007706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CB153D-8817-D04F-9EE3-B3BBDFCC51FF}"/>
              </a:ext>
            </a:extLst>
          </p:cNvPr>
          <p:cNvSpPr>
            <a:spLocks noGrp="1"/>
          </p:cNvSpPr>
          <p:nvPr>
            <p:ph type="title"/>
          </p:nvPr>
        </p:nvSpPr>
        <p:spPr/>
        <p:txBody>
          <a:bodyPr/>
          <a:lstStyle/>
          <a:p>
            <a:r>
              <a:rPr kumimoji="1" lang="en-US" altLang="zh-Hans" dirty="0"/>
              <a:t>NSX</a:t>
            </a:r>
            <a:endParaRPr kumimoji="1" lang="zh-CN" altLang="en-US" dirty="0"/>
          </a:p>
        </p:txBody>
      </p:sp>
      <p:sp>
        <p:nvSpPr>
          <p:cNvPr id="3" name="内容占位符 2">
            <a:extLst>
              <a:ext uri="{FF2B5EF4-FFF2-40B4-BE49-F238E27FC236}">
                <a16:creationId xmlns:a16="http://schemas.microsoft.com/office/drawing/2014/main" id="{798687DD-0E20-1A4B-98CC-D6A6C5BAD800}"/>
              </a:ext>
            </a:extLst>
          </p:cNvPr>
          <p:cNvSpPr>
            <a:spLocks noGrp="1"/>
          </p:cNvSpPr>
          <p:nvPr>
            <p:ph idx="1"/>
          </p:nvPr>
        </p:nvSpPr>
        <p:spPr/>
        <p:txBody>
          <a:bodyPr>
            <a:normAutofit/>
          </a:bodyPr>
          <a:lstStyle/>
          <a:p>
            <a:pPr marL="0" indent="0">
              <a:buNone/>
            </a:pPr>
            <a:endParaRPr lang="en-US" altLang="zh-CN" sz="2400" dirty="0">
              <a:latin typeface="+mn-ea"/>
            </a:endParaRPr>
          </a:p>
          <a:p>
            <a:pPr marL="0" indent="0">
              <a:buNone/>
            </a:pPr>
            <a:r>
              <a:rPr lang="en-US" altLang="zh-CN" sz="2400" dirty="0">
                <a:latin typeface="+mn-ea"/>
              </a:rPr>
              <a:t>VMware NSX</a:t>
            </a:r>
            <a:r>
              <a:rPr lang="zh-CN" altLang="en-US" sz="2400" dirty="0">
                <a:latin typeface="+mn-ea"/>
              </a:rPr>
              <a:t>是网络虚拟化平台，是</a:t>
            </a:r>
            <a:r>
              <a:rPr lang="en-US" altLang="zh-CN" sz="2400" dirty="0">
                <a:latin typeface="+mn-ea"/>
              </a:rPr>
              <a:t>SDDC</a:t>
            </a:r>
            <a:r>
              <a:rPr lang="zh-CN" altLang="en-US" sz="2400" dirty="0">
                <a:latin typeface="+mn-ea"/>
              </a:rPr>
              <a:t>体系结构中的关键产品。利用</a:t>
            </a:r>
            <a:r>
              <a:rPr lang="en-US" altLang="zh-CN" sz="2400" dirty="0">
                <a:latin typeface="+mn-ea"/>
              </a:rPr>
              <a:t>VMware NSX</a:t>
            </a:r>
            <a:r>
              <a:rPr lang="zh-CN" altLang="en-US" sz="2400" dirty="0">
                <a:latin typeface="+mn-ea"/>
              </a:rPr>
              <a:t>，虚拟化现在可为网络连接提供它已经为计算和存储提供的虚拟技术。与服务器虚拟化以编程方式创建、删除和还原基于软件的虚拟机</a:t>
            </a:r>
            <a:r>
              <a:rPr lang="en-US" altLang="zh-CN" sz="2400" dirty="0">
                <a:latin typeface="+mn-ea"/>
              </a:rPr>
              <a:t>(VM)</a:t>
            </a:r>
            <a:r>
              <a:rPr lang="zh-CN" altLang="en-US" sz="2400" dirty="0">
                <a:latin typeface="+mn-ea"/>
              </a:rPr>
              <a:t>并为其拍摄快照大致相同，</a:t>
            </a:r>
            <a:r>
              <a:rPr lang="en-US" altLang="zh-CN" sz="2400" dirty="0">
                <a:latin typeface="+mn-ea"/>
              </a:rPr>
              <a:t>VMware NSX</a:t>
            </a:r>
            <a:r>
              <a:rPr lang="zh-CN" altLang="en-US" sz="2400" dirty="0">
                <a:latin typeface="+mn-ea"/>
              </a:rPr>
              <a:t>网络虚拟化能够以编程方式创建、删除和还原基于软件的虚拟网络并为其拍摄快照。这最终形成了完全革新的网络连接方法，不仅使数据中心管理员能够将敏捷性和经济效益提高若干数量级，还为底层物理网络提供了大大简化的运维模式。</a:t>
            </a:r>
            <a:r>
              <a:rPr lang="en-US" altLang="zh-CN" sz="2400" dirty="0">
                <a:latin typeface="+mn-ea"/>
              </a:rPr>
              <a:t>NSX</a:t>
            </a:r>
            <a:r>
              <a:rPr lang="zh-CN" altLang="en-US" sz="2400" dirty="0">
                <a:latin typeface="+mn-ea"/>
              </a:rPr>
              <a:t>是一款完全无中断的解决方案，能够部署在任何</a:t>
            </a:r>
            <a:r>
              <a:rPr lang="en-US" altLang="zh-CN" sz="2400" dirty="0">
                <a:latin typeface="+mn-ea"/>
              </a:rPr>
              <a:t>IP</a:t>
            </a:r>
            <a:r>
              <a:rPr lang="zh-CN" altLang="en-US" sz="2400" dirty="0">
                <a:latin typeface="+mn-ea"/>
              </a:rPr>
              <a:t>网络中，包括现有的传统网络连接模型，以及任何供应商提供的新一代结构架构。实际上，借助</a:t>
            </a:r>
            <a:r>
              <a:rPr lang="en-US" altLang="zh-CN" sz="2400" dirty="0">
                <a:latin typeface="+mn-ea"/>
              </a:rPr>
              <a:t>NSX</a:t>
            </a:r>
            <a:r>
              <a:rPr lang="zh-CN" altLang="en-US" sz="2400" dirty="0">
                <a:latin typeface="+mn-ea"/>
              </a:rPr>
              <a:t>，您只需通过已有的物理网络基础架构即可部署软件定义的数据中心。</a:t>
            </a:r>
          </a:p>
          <a:p>
            <a:endParaRPr kumimoji="1" lang="zh-CN" altLang="en-US" dirty="0"/>
          </a:p>
        </p:txBody>
      </p:sp>
    </p:spTree>
    <p:extLst>
      <p:ext uri="{BB962C8B-B14F-4D97-AF65-F5344CB8AC3E}">
        <p14:creationId xmlns:p14="http://schemas.microsoft.com/office/powerpoint/2010/main" val="407131365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CB153D-8817-D04F-9EE3-B3BBDFCC51FF}"/>
              </a:ext>
            </a:extLst>
          </p:cNvPr>
          <p:cNvSpPr>
            <a:spLocks noGrp="1"/>
          </p:cNvSpPr>
          <p:nvPr>
            <p:ph type="title"/>
          </p:nvPr>
        </p:nvSpPr>
        <p:spPr/>
        <p:txBody>
          <a:bodyPr/>
          <a:lstStyle/>
          <a:p>
            <a:r>
              <a:rPr lang="en-US" altLang="zh-CN" dirty="0"/>
              <a:t>NSX-v</a:t>
            </a:r>
            <a:r>
              <a:rPr lang="zh-Hans" altLang="en-US" dirty="0"/>
              <a:t>部署组成</a:t>
            </a:r>
            <a:endParaRPr kumimoji="1" lang="zh-CN" altLang="en-US" dirty="0"/>
          </a:p>
        </p:txBody>
      </p:sp>
      <p:sp>
        <p:nvSpPr>
          <p:cNvPr id="3" name="内容占位符 2">
            <a:extLst>
              <a:ext uri="{FF2B5EF4-FFF2-40B4-BE49-F238E27FC236}">
                <a16:creationId xmlns:a16="http://schemas.microsoft.com/office/drawing/2014/main" id="{798687DD-0E20-1A4B-98CC-D6A6C5BAD800}"/>
              </a:ext>
            </a:extLst>
          </p:cNvPr>
          <p:cNvSpPr>
            <a:spLocks noGrp="1"/>
          </p:cNvSpPr>
          <p:nvPr>
            <p:ph idx="1"/>
          </p:nvPr>
        </p:nvSpPr>
        <p:spPr/>
        <p:txBody>
          <a:bodyPr/>
          <a:lstStyle/>
          <a:p>
            <a:endParaRPr lang="en-US" altLang="zh-CN" dirty="0"/>
          </a:p>
          <a:p>
            <a:r>
              <a:rPr lang="zh-CN" altLang="en-US" dirty="0"/>
              <a:t>管理平面由</a:t>
            </a:r>
            <a:r>
              <a:rPr lang="en-US" altLang="zh-CN" dirty="0"/>
              <a:t>NSX Manager</a:t>
            </a:r>
            <a:r>
              <a:rPr lang="zh-CN" altLang="en-US" dirty="0"/>
              <a:t>构建</a:t>
            </a:r>
            <a:endParaRPr lang="en-US" altLang="zh-CN" dirty="0"/>
          </a:p>
          <a:p>
            <a:r>
              <a:rPr lang="zh-CN" altLang="en-US" dirty="0"/>
              <a:t>控制平面在</a:t>
            </a:r>
            <a:r>
              <a:rPr lang="en-US" altLang="zh-CN" dirty="0"/>
              <a:t>NSX Controller</a:t>
            </a:r>
            <a:r>
              <a:rPr lang="zh-CN" altLang="en-US" dirty="0"/>
              <a:t>中运行</a:t>
            </a:r>
          </a:p>
          <a:p>
            <a:r>
              <a:rPr lang="zh-CN" altLang="en-US" dirty="0"/>
              <a:t>数据平面包含</a:t>
            </a:r>
            <a:r>
              <a:rPr lang="en-US" altLang="zh-CN" dirty="0"/>
              <a:t>NSX</a:t>
            </a:r>
            <a:r>
              <a:rPr lang="zh-CN" altLang="en-US" dirty="0"/>
              <a:t>虚拟交换机</a:t>
            </a:r>
          </a:p>
          <a:p>
            <a:endParaRPr kumimoji="1" lang="zh-CN" altLang="en-US" dirty="0"/>
          </a:p>
        </p:txBody>
      </p:sp>
    </p:spTree>
    <p:extLst>
      <p:ext uri="{BB962C8B-B14F-4D97-AF65-F5344CB8AC3E}">
        <p14:creationId xmlns:p14="http://schemas.microsoft.com/office/powerpoint/2010/main" val="411887083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F0FF3B-649F-E048-AE4A-26FE341B859D}"/>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F6781C8A-B763-E046-8F76-A3D2DBE5DECD}"/>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E5E2B07E-CEF1-5B41-9CBD-21C1791932A7}"/>
              </a:ext>
            </a:extLst>
          </p:cNvPr>
          <p:cNvPicPr>
            <a:picLocks noChangeAspect="1"/>
          </p:cNvPicPr>
          <p:nvPr/>
        </p:nvPicPr>
        <p:blipFill>
          <a:blip r:embed="rId2"/>
          <a:stretch>
            <a:fillRect/>
          </a:stretch>
        </p:blipFill>
        <p:spPr>
          <a:xfrm>
            <a:off x="946304" y="418169"/>
            <a:ext cx="10388600" cy="6400800"/>
          </a:xfrm>
          <a:prstGeom prst="rect">
            <a:avLst/>
          </a:prstGeom>
        </p:spPr>
      </p:pic>
    </p:spTree>
    <p:extLst>
      <p:ext uri="{BB962C8B-B14F-4D97-AF65-F5344CB8AC3E}">
        <p14:creationId xmlns:p14="http://schemas.microsoft.com/office/powerpoint/2010/main" val="354463830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6C7242-D108-CA4A-8384-89BB4FF83457}"/>
              </a:ext>
            </a:extLst>
          </p:cNvPr>
          <p:cNvSpPr>
            <a:spLocks noGrp="1"/>
          </p:cNvSpPr>
          <p:nvPr>
            <p:ph type="title"/>
          </p:nvPr>
        </p:nvSpPr>
        <p:spPr/>
        <p:txBody>
          <a:bodyPr/>
          <a:lstStyle/>
          <a:p>
            <a:r>
              <a:rPr lang="en-US" altLang="zh-CN" dirty="0"/>
              <a:t>NSX</a:t>
            </a:r>
            <a:r>
              <a:rPr lang="zh-Hans" altLang="en-US" dirty="0"/>
              <a:t>功能性</a:t>
            </a:r>
            <a:r>
              <a:rPr lang="zh-CN" altLang="en-US" dirty="0"/>
              <a:t>服务</a:t>
            </a:r>
            <a:endParaRPr kumimoji="1" lang="zh-CN" altLang="en-US" dirty="0"/>
          </a:p>
        </p:txBody>
      </p:sp>
      <p:sp>
        <p:nvSpPr>
          <p:cNvPr id="3" name="内容占位符 2">
            <a:extLst>
              <a:ext uri="{FF2B5EF4-FFF2-40B4-BE49-F238E27FC236}">
                <a16:creationId xmlns:a16="http://schemas.microsoft.com/office/drawing/2014/main" id="{67D661A0-E7AC-DC4B-987D-9CBA6960E979}"/>
              </a:ext>
            </a:extLst>
          </p:cNvPr>
          <p:cNvSpPr>
            <a:spLocks noGrp="1"/>
          </p:cNvSpPr>
          <p:nvPr>
            <p:ph idx="1"/>
          </p:nvPr>
        </p:nvSpPr>
        <p:spPr/>
        <p:txBody>
          <a:bodyPr>
            <a:normAutofit/>
          </a:bodyPr>
          <a:lstStyle/>
          <a:p>
            <a:endParaRPr kumimoji="1" lang="zh-CN" altLang="en-US" dirty="0"/>
          </a:p>
        </p:txBody>
      </p:sp>
      <p:pic>
        <p:nvPicPr>
          <p:cNvPr id="4" name="图片 3">
            <a:extLst>
              <a:ext uri="{FF2B5EF4-FFF2-40B4-BE49-F238E27FC236}">
                <a16:creationId xmlns:a16="http://schemas.microsoft.com/office/drawing/2014/main" id="{379DE3C4-DD09-064D-BCEE-E367E2AE1D4E}"/>
              </a:ext>
            </a:extLst>
          </p:cNvPr>
          <p:cNvPicPr>
            <a:picLocks noChangeAspect="1"/>
          </p:cNvPicPr>
          <p:nvPr/>
        </p:nvPicPr>
        <p:blipFill>
          <a:blip r:embed="rId2"/>
          <a:stretch>
            <a:fillRect/>
          </a:stretch>
        </p:blipFill>
        <p:spPr>
          <a:xfrm>
            <a:off x="860502" y="1836776"/>
            <a:ext cx="9499600" cy="2679700"/>
          </a:xfrm>
          <a:prstGeom prst="rect">
            <a:avLst/>
          </a:prstGeom>
        </p:spPr>
      </p:pic>
      <p:sp>
        <p:nvSpPr>
          <p:cNvPr id="5" name="文本框 4">
            <a:extLst>
              <a:ext uri="{FF2B5EF4-FFF2-40B4-BE49-F238E27FC236}">
                <a16:creationId xmlns:a16="http://schemas.microsoft.com/office/drawing/2014/main" id="{3F5C2ADC-AFFF-B746-850A-FC6E4436438C}"/>
              </a:ext>
            </a:extLst>
          </p:cNvPr>
          <p:cNvSpPr txBox="1"/>
          <p:nvPr/>
        </p:nvSpPr>
        <p:spPr>
          <a:xfrm>
            <a:off x="10582507" y="814039"/>
            <a:ext cx="184731" cy="369332"/>
          </a:xfrm>
          <a:prstGeom prst="rect">
            <a:avLst/>
          </a:prstGeom>
          <a:noFill/>
        </p:spPr>
        <p:txBody>
          <a:bodyPr wrap="none" rtlCol="0">
            <a:spAutoFit/>
          </a:bodyPr>
          <a:lstStyle/>
          <a:p>
            <a:endParaRPr kumimoji="1" lang="zh-CN" altLang="en-US" dirty="0"/>
          </a:p>
        </p:txBody>
      </p:sp>
    </p:spTree>
    <p:extLst>
      <p:ext uri="{BB962C8B-B14F-4D97-AF65-F5344CB8AC3E}">
        <p14:creationId xmlns:p14="http://schemas.microsoft.com/office/powerpoint/2010/main" val="57861607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67D661A0-E7AC-DC4B-987D-9CBA6960E979}"/>
              </a:ext>
            </a:extLst>
          </p:cNvPr>
          <p:cNvSpPr>
            <a:spLocks noGrp="1"/>
          </p:cNvSpPr>
          <p:nvPr>
            <p:ph idx="1"/>
          </p:nvPr>
        </p:nvSpPr>
        <p:spPr>
          <a:xfrm>
            <a:off x="838200" y="457200"/>
            <a:ext cx="10515600" cy="5719763"/>
          </a:xfrm>
        </p:spPr>
        <p:txBody>
          <a:bodyPr>
            <a:normAutofit/>
          </a:bodyPr>
          <a:lstStyle/>
          <a:p>
            <a:r>
              <a:rPr lang="zh-CN" altLang="en-US" sz="2400" b="1" dirty="0">
                <a:latin typeface="+mn-ea"/>
              </a:rPr>
              <a:t>交换</a:t>
            </a:r>
            <a:r>
              <a:rPr lang="zh-Hans" altLang="en-US" sz="2400" b="1" dirty="0">
                <a:latin typeface="+mn-ea"/>
              </a:rPr>
              <a:t>：</a:t>
            </a:r>
            <a:r>
              <a:rPr lang="zh-CN" altLang="en-US" sz="2400" dirty="0">
                <a:latin typeface="+mn-ea"/>
              </a:rPr>
              <a:t>支持在结构中的任意位置扩展第</a:t>
            </a:r>
            <a:r>
              <a:rPr lang="en-US" altLang="zh-CN" sz="2400" dirty="0">
                <a:latin typeface="+mn-ea"/>
              </a:rPr>
              <a:t>2</a:t>
            </a:r>
            <a:r>
              <a:rPr lang="zh-CN" altLang="en-US" sz="2400" dirty="0">
                <a:latin typeface="+mn-ea"/>
              </a:rPr>
              <a:t>层网段</a:t>
            </a:r>
            <a:r>
              <a:rPr lang="en-US" altLang="zh-CN" sz="2400" dirty="0">
                <a:latin typeface="+mn-ea"/>
              </a:rPr>
              <a:t>/IP</a:t>
            </a:r>
            <a:r>
              <a:rPr lang="zh-CN" altLang="en-US" sz="2400" dirty="0">
                <a:latin typeface="+mn-ea"/>
              </a:rPr>
              <a:t>子网，不受物理网络设计的影响。</a:t>
            </a:r>
            <a:endParaRPr lang="zh-CN" altLang="en-US" sz="2400" dirty="0">
              <a:effectLst/>
              <a:latin typeface="+mn-ea"/>
            </a:endParaRPr>
          </a:p>
          <a:p>
            <a:r>
              <a:rPr lang="zh-CN" altLang="en-US" sz="2400" b="1" dirty="0">
                <a:latin typeface="+mn-ea"/>
              </a:rPr>
              <a:t>路由</a:t>
            </a:r>
            <a:r>
              <a:rPr lang="zh-Hans" altLang="en-US" sz="2400" b="1" dirty="0">
                <a:latin typeface="+mn-ea"/>
              </a:rPr>
              <a:t>：</a:t>
            </a:r>
            <a:r>
              <a:rPr lang="en-US" altLang="zh-CN" sz="2400" dirty="0">
                <a:latin typeface="+mn-ea"/>
              </a:rPr>
              <a:t>IP</a:t>
            </a:r>
            <a:r>
              <a:rPr lang="zh-CN" altLang="en-US" sz="2400" dirty="0">
                <a:latin typeface="+mn-ea"/>
              </a:rPr>
              <a:t>子网之间的路由可以在逻辑空间内实现，数据不会向外流向物理路由器。此路由在</a:t>
            </a:r>
            <a:r>
              <a:rPr lang="en-US" altLang="zh-CN" sz="2400" dirty="0">
                <a:latin typeface="+mn-ea"/>
              </a:rPr>
              <a:t>hypervisor</a:t>
            </a:r>
            <a:r>
              <a:rPr lang="zh-CN" altLang="en-US" sz="2400" dirty="0">
                <a:latin typeface="+mn-ea"/>
              </a:rPr>
              <a:t>内核中执行，可最大限度减少</a:t>
            </a:r>
            <a:r>
              <a:rPr lang="en-US" altLang="zh-CN" sz="2400" dirty="0">
                <a:latin typeface="+mn-ea"/>
              </a:rPr>
              <a:t>CPU/</a:t>
            </a:r>
            <a:r>
              <a:rPr lang="zh-CN" altLang="en-US" sz="2400" dirty="0">
                <a:latin typeface="+mn-ea"/>
              </a:rPr>
              <a:t>内存开销。此功能可以为虚拟基础架构中的路由流量</a:t>
            </a:r>
            <a:r>
              <a:rPr lang="en-US" altLang="zh-CN" sz="2400" dirty="0">
                <a:latin typeface="+mn-ea"/>
              </a:rPr>
              <a:t>(</a:t>
            </a:r>
            <a:r>
              <a:rPr lang="zh-CN" altLang="en-US" sz="2400" dirty="0">
                <a:latin typeface="+mn-ea"/>
              </a:rPr>
              <a:t>东西向通信</a:t>
            </a:r>
            <a:r>
              <a:rPr lang="en-US" altLang="zh-CN" sz="2400" dirty="0">
                <a:latin typeface="+mn-ea"/>
              </a:rPr>
              <a:t>)</a:t>
            </a:r>
            <a:r>
              <a:rPr lang="zh-CN" altLang="en-US" sz="2400" dirty="0">
                <a:latin typeface="+mn-ea"/>
              </a:rPr>
              <a:t>提供最佳数据路径。类似地，</a:t>
            </a:r>
            <a:r>
              <a:rPr lang="en-US" altLang="zh-CN" sz="2400" dirty="0">
                <a:latin typeface="+mn-ea"/>
              </a:rPr>
              <a:t>NSX Edge</a:t>
            </a:r>
            <a:r>
              <a:rPr lang="zh-CN" altLang="en-US" sz="2400" dirty="0">
                <a:latin typeface="+mn-ea"/>
              </a:rPr>
              <a:t>可以提供一个与物理网络基础架构无缝集成的理想的集中位置，用于处理与外部网络之间的通信</a:t>
            </a:r>
            <a:r>
              <a:rPr lang="en-US" altLang="zh-CN" sz="2400" dirty="0">
                <a:latin typeface="+mn-ea"/>
              </a:rPr>
              <a:t>(</a:t>
            </a:r>
            <a:r>
              <a:rPr lang="zh-CN" altLang="en-US" sz="2400" dirty="0">
                <a:latin typeface="+mn-ea"/>
              </a:rPr>
              <a:t>南北向通信</a:t>
            </a:r>
            <a:r>
              <a:rPr lang="en-US" altLang="zh-CN" sz="2400" dirty="0">
                <a:latin typeface="+mn-ea"/>
              </a:rPr>
              <a:t>)</a:t>
            </a:r>
            <a:r>
              <a:rPr lang="zh-CN" altLang="en-US" sz="2400" dirty="0">
                <a:latin typeface="+mn-ea"/>
              </a:rPr>
              <a:t>。</a:t>
            </a:r>
            <a:endParaRPr lang="zh-CN" altLang="en-US" sz="2400" dirty="0">
              <a:effectLst/>
              <a:latin typeface="+mn-ea"/>
            </a:endParaRPr>
          </a:p>
          <a:p>
            <a:r>
              <a:rPr lang="zh-CN" altLang="en-US" sz="2400" b="1" dirty="0">
                <a:latin typeface="+mn-ea"/>
              </a:rPr>
              <a:t>分布式防火墙</a:t>
            </a:r>
            <a:r>
              <a:rPr lang="zh-Hans" altLang="en-US" sz="2400" b="1" dirty="0">
                <a:latin typeface="+mn-ea"/>
              </a:rPr>
              <a:t>：</a:t>
            </a:r>
            <a:r>
              <a:rPr lang="zh-CN" altLang="en-US" sz="2400" dirty="0">
                <a:latin typeface="+mn-ea"/>
              </a:rPr>
              <a:t>安全性在内核和虚拟网卡级别实施。这样，系统便能够以高度可扩展的方式强制实施防火墙规则，且不会导致物理设备出现瓶颈。防火墙分布在内核中，因此可最大限度减少</a:t>
            </a:r>
            <a:r>
              <a:rPr lang="en-US" altLang="zh-CN" sz="2400" dirty="0">
                <a:latin typeface="+mn-ea"/>
              </a:rPr>
              <a:t>CPU</a:t>
            </a:r>
            <a:r>
              <a:rPr lang="zh-CN" altLang="en-US" sz="2400" dirty="0">
                <a:latin typeface="+mn-ea"/>
              </a:rPr>
              <a:t>开销，并且能够以线速运行。</a:t>
            </a:r>
            <a:endParaRPr lang="zh-CN" altLang="en-US" sz="2400" dirty="0">
              <a:effectLst/>
              <a:latin typeface="+mn-ea"/>
            </a:endParaRPr>
          </a:p>
          <a:p>
            <a:r>
              <a:rPr lang="zh-CN" altLang="en-US" sz="2400" b="1" dirty="0">
                <a:latin typeface="+mn-ea"/>
              </a:rPr>
              <a:t>逻辑负载均衡</a:t>
            </a:r>
            <a:r>
              <a:rPr lang="zh-Hans" altLang="en-US" sz="2400" b="1" dirty="0">
                <a:latin typeface="+mn-ea"/>
              </a:rPr>
              <a:t>：</a:t>
            </a:r>
            <a:r>
              <a:rPr lang="zh-CN" altLang="en-US" sz="2400" dirty="0">
                <a:latin typeface="+mn-ea"/>
              </a:rPr>
              <a:t>借助</a:t>
            </a:r>
            <a:r>
              <a:rPr lang="en-US" altLang="zh-CN" sz="2400" dirty="0">
                <a:latin typeface="+mn-ea"/>
              </a:rPr>
              <a:t>SSL</a:t>
            </a:r>
            <a:r>
              <a:rPr lang="zh-CN" altLang="en-US" sz="2400" dirty="0">
                <a:latin typeface="+mn-ea"/>
              </a:rPr>
              <a:t>端接功能，为第</a:t>
            </a:r>
            <a:r>
              <a:rPr lang="en-US" altLang="zh-CN" sz="2400" dirty="0">
                <a:latin typeface="+mn-ea"/>
              </a:rPr>
              <a:t>4</a:t>
            </a:r>
            <a:r>
              <a:rPr lang="zh-CN" altLang="en-US" sz="2400" dirty="0">
                <a:latin typeface="+mn-ea"/>
              </a:rPr>
              <a:t>层至第</a:t>
            </a:r>
            <a:r>
              <a:rPr lang="en-US" altLang="zh-CN" sz="2400" dirty="0">
                <a:latin typeface="+mn-ea"/>
              </a:rPr>
              <a:t>7</a:t>
            </a:r>
            <a:r>
              <a:rPr lang="zh-CN" altLang="en-US" sz="2400" dirty="0">
                <a:latin typeface="+mn-ea"/>
              </a:rPr>
              <a:t>层负载均衡提供支持。</a:t>
            </a:r>
            <a:endParaRPr lang="zh-CN" altLang="en-US" sz="2400" dirty="0">
              <a:effectLst/>
              <a:latin typeface="+mn-ea"/>
            </a:endParaRPr>
          </a:p>
          <a:p>
            <a:r>
              <a:rPr lang="en-US" altLang="zh-CN" sz="2400" b="1" dirty="0">
                <a:latin typeface="+mn-ea"/>
              </a:rPr>
              <a:t>VPN</a:t>
            </a:r>
            <a:r>
              <a:rPr lang="zh-Hans" altLang="en-US" sz="2400" b="1" dirty="0">
                <a:latin typeface="+mn-ea"/>
              </a:rPr>
              <a:t>：</a:t>
            </a:r>
            <a:r>
              <a:rPr lang="zh-CN" altLang="en-US" sz="2400" dirty="0">
                <a:latin typeface="+mn-ea"/>
              </a:rPr>
              <a:t>通过</a:t>
            </a:r>
            <a:r>
              <a:rPr lang="en-US" altLang="zh-CN" sz="2400" dirty="0">
                <a:latin typeface="+mn-ea"/>
              </a:rPr>
              <a:t>SSL VPN</a:t>
            </a:r>
            <a:r>
              <a:rPr lang="zh-CN" altLang="en-US" sz="2400" dirty="0">
                <a:latin typeface="+mn-ea"/>
              </a:rPr>
              <a:t>服务启用第</a:t>
            </a:r>
            <a:r>
              <a:rPr lang="en-US" altLang="zh-CN" sz="2400" dirty="0">
                <a:latin typeface="+mn-ea"/>
              </a:rPr>
              <a:t>2</a:t>
            </a:r>
            <a:r>
              <a:rPr lang="zh-CN" altLang="en-US" sz="2400" dirty="0">
                <a:latin typeface="+mn-ea"/>
              </a:rPr>
              <a:t>层和第</a:t>
            </a:r>
            <a:r>
              <a:rPr lang="en-US" altLang="zh-CN" sz="2400" dirty="0">
                <a:latin typeface="+mn-ea"/>
              </a:rPr>
              <a:t>3</a:t>
            </a:r>
            <a:r>
              <a:rPr lang="zh-CN" altLang="en-US" sz="2400" dirty="0">
                <a:latin typeface="+mn-ea"/>
              </a:rPr>
              <a:t>层</a:t>
            </a:r>
            <a:r>
              <a:rPr lang="en-US" altLang="zh-CN" sz="2400" dirty="0">
                <a:latin typeface="+mn-ea"/>
              </a:rPr>
              <a:t>VPN</a:t>
            </a:r>
            <a:r>
              <a:rPr lang="zh-CN" altLang="en-US" sz="2400" dirty="0">
                <a:latin typeface="+mn-ea"/>
              </a:rPr>
              <a:t>服务。</a:t>
            </a:r>
            <a:endParaRPr lang="zh-CN" altLang="en-US" sz="2400" dirty="0">
              <a:effectLst/>
              <a:latin typeface="+mn-ea"/>
            </a:endParaRPr>
          </a:p>
          <a:p>
            <a:r>
              <a:rPr lang="zh-CN" altLang="en-US" sz="2400" b="1" dirty="0">
                <a:latin typeface="+mn-ea"/>
              </a:rPr>
              <a:t>连接至物理网络</a:t>
            </a:r>
            <a:r>
              <a:rPr lang="zh-Hans" altLang="en-US" sz="2400" b="1" dirty="0">
                <a:latin typeface="+mn-ea"/>
              </a:rPr>
              <a:t>：</a:t>
            </a:r>
            <a:r>
              <a:rPr lang="en-US" altLang="zh-CN" sz="2400" dirty="0">
                <a:latin typeface="+mn-ea"/>
              </a:rPr>
              <a:t>NSX-v</a:t>
            </a:r>
            <a:r>
              <a:rPr lang="zh-CN" altLang="en-US" sz="2400" dirty="0">
                <a:latin typeface="+mn-ea"/>
              </a:rPr>
              <a:t>中支持第</a:t>
            </a:r>
            <a:r>
              <a:rPr lang="en-US" altLang="zh-CN" sz="2400" dirty="0">
                <a:latin typeface="+mn-ea"/>
              </a:rPr>
              <a:t>2</a:t>
            </a:r>
            <a:r>
              <a:rPr lang="zh-CN" altLang="en-US" sz="2400" dirty="0">
                <a:latin typeface="+mn-ea"/>
              </a:rPr>
              <a:t>层和第</a:t>
            </a:r>
            <a:r>
              <a:rPr lang="en-US" altLang="zh-CN" sz="2400" dirty="0">
                <a:latin typeface="+mn-ea"/>
              </a:rPr>
              <a:t>3</a:t>
            </a:r>
            <a:r>
              <a:rPr lang="zh-CN" altLang="en-US" sz="2400" dirty="0">
                <a:latin typeface="+mn-ea"/>
              </a:rPr>
              <a:t>层网关功能，可提供部署在逻辑和物理空间中的工作负载之间的通信。</a:t>
            </a:r>
            <a:endParaRPr lang="zh-CN" altLang="en-US" sz="2400" dirty="0">
              <a:effectLst/>
              <a:latin typeface="+mn-ea"/>
            </a:endParaRPr>
          </a:p>
          <a:p>
            <a:endParaRPr kumimoji="1" lang="zh-CN" altLang="en-US" sz="2400" dirty="0">
              <a:latin typeface="+mn-ea"/>
            </a:endParaRPr>
          </a:p>
        </p:txBody>
      </p:sp>
    </p:spTree>
    <p:extLst>
      <p:ext uri="{BB962C8B-B14F-4D97-AF65-F5344CB8AC3E}">
        <p14:creationId xmlns:p14="http://schemas.microsoft.com/office/powerpoint/2010/main" val="14212161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89639B-3148-134C-8253-5D7A90D5C1D1}"/>
              </a:ext>
            </a:extLst>
          </p:cNvPr>
          <p:cNvSpPr>
            <a:spLocks noGrp="1"/>
          </p:cNvSpPr>
          <p:nvPr>
            <p:ph type="title"/>
          </p:nvPr>
        </p:nvSpPr>
        <p:spPr/>
        <p:txBody>
          <a:bodyPr/>
          <a:lstStyle/>
          <a:p>
            <a:r>
              <a:rPr kumimoji="1" lang="en-US" altLang="zh-Hans" dirty="0"/>
              <a:t>VMware</a:t>
            </a:r>
            <a:r>
              <a:rPr kumimoji="1" lang="zh-Hans" altLang="en-US" dirty="0"/>
              <a:t> 产品部署</a:t>
            </a:r>
            <a:endParaRPr kumimoji="1" lang="zh-CN" altLang="en-US" dirty="0"/>
          </a:p>
        </p:txBody>
      </p:sp>
      <p:sp>
        <p:nvSpPr>
          <p:cNvPr id="3" name="内容占位符 2">
            <a:extLst>
              <a:ext uri="{FF2B5EF4-FFF2-40B4-BE49-F238E27FC236}">
                <a16:creationId xmlns:a16="http://schemas.microsoft.com/office/drawing/2014/main" id="{88A8EF0D-1185-0843-AB7E-7F324248E4C1}"/>
              </a:ext>
            </a:extLst>
          </p:cNvPr>
          <p:cNvSpPr>
            <a:spLocks noGrp="1"/>
          </p:cNvSpPr>
          <p:nvPr>
            <p:ph idx="1"/>
          </p:nvPr>
        </p:nvSpPr>
        <p:spPr/>
        <p:txBody>
          <a:bodyPr/>
          <a:lstStyle/>
          <a:p>
            <a:endParaRPr kumimoji="1" lang="en-US" altLang="zh-CN" dirty="0"/>
          </a:p>
          <a:p>
            <a:r>
              <a:rPr lang="en-US" altLang="zh-CN" dirty="0">
                <a:hlinkClick r:id="rId2"/>
              </a:rPr>
              <a:t>http://172.30.120.101:8090/pages/viewpage.action?pageId=7209966</a:t>
            </a:r>
            <a:endParaRPr lang="en-US" altLang="zh-CN" dirty="0"/>
          </a:p>
          <a:p>
            <a:r>
              <a:rPr lang="en-US" altLang="zh-CN" dirty="0">
                <a:hlinkClick r:id="rId3"/>
              </a:rPr>
              <a:t>https://docs.vmware.com/cn/</a:t>
            </a:r>
            <a:endParaRPr kumimoji="1" lang="zh-CN" altLang="en-US" dirty="0"/>
          </a:p>
        </p:txBody>
      </p:sp>
    </p:spTree>
    <p:extLst>
      <p:ext uri="{BB962C8B-B14F-4D97-AF65-F5344CB8AC3E}">
        <p14:creationId xmlns:p14="http://schemas.microsoft.com/office/powerpoint/2010/main" val="3444456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7067A8-90EE-3B45-B472-0F963DAD9012}"/>
              </a:ext>
            </a:extLst>
          </p:cNvPr>
          <p:cNvSpPr>
            <a:spLocks noGrp="1"/>
          </p:cNvSpPr>
          <p:nvPr>
            <p:ph type="title"/>
          </p:nvPr>
        </p:nvSpPr>
        <p:spPr/>
        <p:txBody>
          <a:bodyPr/>
          <a:lstStyle/>
          <a:p>
            <a:r>
              <a:rPr lang="en-US" altLang="zh-Hans" b="1" dirty="0"/>
              <a:t>VMware</a:t>
            </a:r>
            <a:r>
              <a:rPr lang="zh-CN" altLang="en-US" b="1" dirty="0"/>
              <a:t>服务器虚拟化的方式</a:t>
            </a:r>
            <a:endParaRPr kumimoji="1" lang="zh-CN" altLang="en-US" dirty="0"/>
          </a:p>
        </p:txBody>
      </p:sp>
      <p:sp>
        <p:nvSpPr>
          <p:cNvPr id="3" name="内容占位符 2">
            <a:extLst>
              <a:ext uri="{FF2B5EF4-FFF2-40B4-BE49-F238E27FC236}">
                <a16:creationId xmlns:a16="http://schemas.microsoft.com/office/drawing/2014/main" id="{EFA576A4-A459-5B46-816C-0C734A5A0053}"/>
              </a:ext>
            </a:extLst>
          </p:cNvPr>
          <p:cNvSpPr>
            <a:spLocks noGrp="1"/>
          </p:cNvSpPr>
          <p:nvPr>
            <p:ph idx="1"/>
          </p:nvPr>
        </p:nvSpPr>
        <p:spPr/>
        <p:txBody>
          <a:bodyPr/>
          <a:lstStyle/>
          <a:p>
            <a:pPr marL="0" indent="0">
              <a:buNone/>
            </a:pPr>
            <a:r>
              <a:rPr lang="zh-CN" altLang="en-US" dirty="0"/>
              <a:t>服务器虚拟化有两种常见的类型</a:t>
            </a:r>
            <a:endParaRPr lang="en-US" altLang="zh-CN" dirty="0"/>
          </a:p>
          <a:p>
            <a:pPr marL="0" indent="0">
              <a:buNone/>
            </a:pPr>
            <a:endParaRPr lang="zh-CN" altLang="en-US" dirty="0"/>
          </a:p>
          <a:p>
            <a:pPr marL="514350" indent="-514350">
              <a:buFont typeface="+mj-lt"/>
              <a:buAutoNum type="arabicPeriod"/>
            </a:pPr>
            <a:r>
              <a:rPr lang="zh-CN" altLang="en-US" dirty="0"/>
              <a:t>寄居架构（</a:t>
            </a:r>
            <a:r>
              <a:rPr lang="en-US" altLang="zh-CN" dirty="0"/>
              <a:t>Hosted Architecture</a:t>
            </a:r>
            <a:r>
              <a:rPr lang="zh-CN" altLang="en-US" dirty="0"/>
              <a:t>）</a:t>
            </a:r>
            <a:endParaRPr lang="en-US" altLang="zh-CN" dirty="0"/>
          </a:p>
          <a:p>
            <a:pPr lvl="1"/>
            <a:r>
              <a:rPr lang="en-US" altLang="zh-Hans" dirty="0"/>
              <a:t>VMware</a:t>
            </a:r>
            <a:r>
              <a:rPr lang="zh-Hans" altLang="en-US" dirty="0"/>
              <a:t> </a:t>
            </a:r>
            <a:r>
              <a:rPr lang="en-US" altLang="zh-Hans" dirty="0"/>
              <a:t>Workstation</a:t>
            </a:r>
          </a:p>
          <a:p>
            <a:pPr lvl="1"/>
            <a:r>
              <a:rPr lang="en-US" altLang="zh-Hans" dirty="0"/>
              <a:t>VMware</a:t>
            </a:r>
            <a:r>
              <a:rPr lang="zh-Hans" altLang="en-US" dirty="0"/>
              <a:t> </a:t>
            </a:r>
            <a:r>
              <a:rPr lang="en-US" altLang="zh-Hans" dirty="0"/>
              <a:t>Player</a:t>
            </a:r>
          </a:p>
          <a:p>
            <a:pPr lvl="1"/>
            <a:r>
              <a:rPr lang="en-US" altLang="zh-Hans" dirty="0"/>
              <a:t>VMware</a:t>
            </a:r>
            <a:r>
              <a:rPr lang="zh-Hans" altLang="en-US" dirty="0"/>
              <a:t> </a:t>
            </a:r>
            <a:r>
              <a:rPr lang="en-US" altLang="zh-Hans" dirty="0"/>
              <a:t>Fusion</a:t>
            </a:r>
          </a:p>
          <a:p>
            <a:pPr lvl="1"/>
            <a:endParaRPr lang="zh-CN" altLang="en-US" dirty="0"/>
          </a:p>
          <a:p>
            <a:pPr marL="514350" indent="-514350">
              <a:buFont typeface="+mj-lt"/>
              <a:buAutoNum type="arabicPeriod"/>
            </a:pPr>
            <a:r>
              <a:rPr lang="zh-CN" altLang="en-US" dirty="0"/>
              <a:t>裸金属架构（</a:t>
            </a:r>
            <a:r>
              <a:rPr lang="en-US" altLang="zh-CN" dirty="0"/>
              <a:t>Bare Metal Architecture</a:t>
            </a:r>
            <a:r>
              <a:rPr lang="zh-CN" altLang="en-US" dirty="0"/>
              <a:t>）</a:t>
            </a:r>
            <a:endParaRPr lang="en-US" altLang="zh-CN" dirty="0"/>
          </a:p>
          <a:p>
            <a:pPr lvl="1"/>
            <a:r>
              <a:rPr kumimoji="1" lang="en-US" altLang="zh-CN" dirty="0"/>
              <a:t>ESX /</a:t>
            </a:r>
            <a:r>
              <a:rPr kumimoji="1" lang="en-US" altLang="zh-CN" dirty="0" err="1"/>
              <a:t>ESXi</a:t>
            </a:r>
            <a:r>
              <a:rPr kumimoji="1" lang="zh-Hans" altLang="en-US" dirty="0"/>
              <a:t> </a:t>
            </a:r>
            <a:r>
              <a:rPr kumimoji="1" lang="en-US" altLang="zh-Hans" dirty="0"/>
              <a:t>/</a:t>
            </a:r>
            <a:r>
              <a:rPr kumimoji="1" lang="zh-Hans" altLang="en-US" dirty="0"/>
              <a:t> </a:t>
            </a:r>
            <a:r>
              <a:rPr lang="en-US" altLang="zh-CN" dirty="0"/>
              <a:t>vSphere Hypervisor</a:t>
            </a:r>
            <a:r>
              <a:rPr kumimoji="1" lang="en-US" altLang="zh-CN" dirty="0"/>
              <a:t> </a:t>
            </a:r>
            <a:endParaRPr kumimoji="1" lang="zh-CN" altLang="en-US" dirty="0"/>
          </a:p>
        </p:txBody>
      </p:sp>
    </p:spTree>
    <p:extLst>
      <p:ext uri="{BB962C8B-B14F-4D97-AF65-F5344CB8AC3E}">
        <p14:creationId xmlns:p14="http://schemas.microsoft.com/office/powerpoint/2010/main" val="336762582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89639B-3148-134C-8253-5D7A90D5C1D1}"/>
              </a:ext>
            </a:extLst>
          </p:cNvPr>
          <p:cNvSpPr>
            <a:spLocks noGrp="1"/>
          </p:cNvSpPr>
          <p:nvPr>
            <p:ph type="title"/>
          </p:nvPr>
        </p:nvSpPr>
        <p:spPr/>
        <p:txBody>
          <a:bodyPr/>
          <a:lstStyle/>
          <a:p>
            <a:endParaRPr kumimoji="1" lang="zh-CN" altLang="en-US" dirty="0"/>
          </a:p>
        </p:txBody>
      </p:sp>
      <p:sp>
        <p:nvSpPr>
          <p:cNvPr id="3" name="内容占位符 2">
            <a:extLst>
              <a:ext uri="{FF2B5EF4-FFF2-40B4-BE49-F238E27FC236}">
                <a16:creationId xmlns:a16="http://schemas.microsoft.com/office/drawing/2014/main" id="{88A8EF0D-1185-0843-AB7E-7F324248E4C1}"/>
              </a:ext>
            </a:extLst>
          </p:cNvPr>
          <p:cNvSpPr>
            <a:spLocks noGrp="1"/>
          </p:cNvSpPr>
          <p:nvPr>
            <p:ph idx="1"/>
          </p:nvPr>
        </p:nvSpPr>
        <p:spPr/>
        <p:txBody>
          <a:bodyPr/>
          <a:lstStyle/>
          <a:p>
            <a:pPr marL="0" indent="0">
              <a:buNone/>
            </a:pPr>
            <a:endParaRPr kumimoji="1" lang="zh-CN" altLang="en-US" dirty="0"/>
          </a:p>
        </p:txBody>
      </p:sp>
    </p:spTree>
    <p:extLst>
      <p:ext uri="{BB962C8B-B14F-4D97-AF65-F5344CB8AC3E}">
        <p14:creationId xmlns:p14="http://schemas.microsoft.com/office/powerpoint/2010/main" val="10783201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BEDE21-4368-C345-8C5C-3BD10AF9D569}"/>
              </a:ext>
            </a:extLst>
          </p:cNvPr>
          <p:cNvSpPr>
            <a:spLocks noGrp="1"/>
          </p:cNvSpPr>
          <p:nvPr>
            <p:ph type="title"/>
          </p:nvPr>
        </p:nvSpPr>
        <p:spPr/>
        <p:txBody>
          <a:bodyPr/>
          <a:lstStyle/>
          <a:p>
            <a:r>
              <a:rPr lang="en-US" altLang="zh-Hans" b="1" dirty="0"/>
              <a:t>VMware</a:t>
            </a:r>
            <a:r>
              <a:rPr lang="zh-CN" altLang="en-US" b="1" dirty="0"/>
              <a:t>虚拟化计算机</a:t>
            </a:r>
            <a:endParaRPr kumimoji="1" lang="zh-CN" altLang="en-US" dirty="0"/>
          </a:p>
        </p:txBody>
      </p:sp>
      <p:sp>
        <p:nvSpPr>
          <p:cNvPr id="3" name="内容占位符 2">
            <a:extLst>
              <a:ext uri="{FF2B5EF4-FFF2-40B4-BE49-F238E27FC236}">
                <a16:creationId xmlns:a16="http://schemas.microsoft.com/office/drawing/2014/main" id="{C8C3CBA0-5367-A34B-997C-02B8F48EEFDE}"/>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C5B06293-F449-FB40-9385-7802CB6B15C9}"/>
              </a:ext>
            </a:extLst>
          </p:cNvPr>
          <p:cNvPicPr>
            <a:picLocks noChangeAspect="1"/>
          </p:cNvPicPr>
          <p:nvPr/>
        </p:nvPicPr>
        <p:blipFill>
          <a:blip r:embed="rId2"/>
          <a:stretch>
            <a:fillRect/>
          </a:stretch>
        </p:blipFill>
        <p:spPr>
          <a:xfrm>
            <a:off x="838200" y="1690688"/>
            <a:ext cx="8782557" cy="4596626"/>
          </a:xfrm>
          <a:prstGeom prst="rect">
            <a:avLst/>
          </a:prstGeom>
        </p:spPr>
      </p:pic>
    </p:spTree>
    <p:extLst>
      <p:ext uri="{BB962C8B-B14F-4D97-AF65-F5344CB8AC3E}">
        <p14:creationId xmlns:p14="http://schemas.microsoft.com/office/powerpoint/2010/main" val="30680334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81A29C-B605-794D-9F0A-5065511641B4}"/>
              </a:ext>
            </a:extLst>
          </p:cNvPr>
          <p:cNvSpPr>
            <a:spLocks noGrp="1"/>
          </p:cNvSpPr>
          <p:nvPr>
            <p:ph type="title"/>
          </p:nvPr>
        </p:nvSpPr>
        <p:spPr/>
        <p:txBody>
          <a:bodyPr/>
          <a:lstStyle/>
          <a:p>
            <a:r>
              <a:rPr lang="zh-CN" altLang="en-US" b="1" dirty="0"/>
              <a:t>服务器整合</a:t>
            </a:r>
            <a:endParaRPr kumimoji="1" lang="zh-CN" altLang="en-US" dirty="0"/>
          </a:p>
        </p:txBody>
      </p:sp>
      <p:pic>
        <p:nvPicPr>
          <p:cNvPr id="5" name="内容占位符 4">
            <a:extLst>
              <a:ext uri="{FF2B5EF4-FFF2-40B4-BE49-F238E27FC236}">
                <a16:creationId xmlns:a16="http://schemas.microsoft.com/office/drawing/2014/main" id="{1766C177-B6EC-634E-A3EB-2CD4546776EE}"/>
              </a:ext>
            </a:extLst>
          </p:cNvPr>
          <p:cNvPicPr>
            <a:picLocks noGrp="1" noChangeAspect="1"/>
          </p:cNvPicPr>
          <p:nvPr>
            <p:ph idx="1"/>
          </p:nvPr>
        </p:nvPicPr>
        <p:blipFill>
          <a:blip r:embed="rId2"/>
          <a:stretch>
            <a:fillRect/>
          </a:stretch>
        </p:blipFill>
        <p:spPr>
          <a:xfrm>
            <a:off x="838200" y="2097997"/>
            <a:ext cx="9331315" cy="3722939"/>
          </a:xfrm>
          <a:prstGeom prst="rect">
            <a:avLst/>
          </a:prstGeom>
        </p:spPr>
      </p:pic>
    </p:spTree>
    <p:extLst>
      <p:ext uri="{BB962C8B-B14F-4D97-AF65-F5344CB8AC3E}">
        <p14:creationId xmlns:p14="http://schemas.microsoft.com/office/powerpoint/2010/main" val="42455019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99F80E-310A-1C4C-837D-A831C771A74B}"/>
              </a:ext>
            </a:extLst>
          </p:cNvPr>
          <p:cNvSpPr>
            <a:spLocks noGrp="1"/>
          </p:cNvSpPr>
          <p:nvPr>
            <p:ph type="title"/>
          </p:nvPr>
        </p:nvSpPr>
        <p:spPr/>
        <p:txBody>
          <a:bodyPr/>
          <a:lstStyle/>
          <a:p>
            <a:r>
              <a:rPr lang="zh-CN" altLang="en-US" b="1" dirty="0"/>
              <a:t>基础架构可以跨越多个物理设备</a:t>
            </a:r>
            <a:endParaRPr kumimoji="1" lang="zh-CN" altLang="en-US" dirty="0"/>
          </a:p>
        </p:txBody>
      </p:sp>
      <p:sp>
        <p:nvSpPr>
          <p:cNvPr id="3" name="内容占位符 2">
            <a:extLst>
              <a:ext uri="{FF2B5EF4-FFF2-40B4-BE49-F238E27FC236}">
                <a16:creationId xmlns:a16="http://schemas.microsoft.com/office/drawing/2014/main" id="{D5C59F4C-24F4-AB42-AA34-8B0486030B7B}"/>
              </a:ext>
            </a:extLst>
          </p:cNvPr>
          <p:cNvSpPr>
            <a:spLocks noGrp="1"/>
          </p:cNvSpPr>
          <p:nvPr>
            <p:ph idx="1"/>
          </p:nvPr>
        </p:nvSpPr>
        <p:spPr/>
        <p:txBody>
          <a:bodyPr/>
          <a:lstStyle/>
          <a:p>
            <a:endParaRPr kumimoji="1" lang="zh-CN" altLang="en-US"/>
          </a:p>
        </p:txBody>
      </p:sp>
      <p:pic>
        <p:nvPicPr>
          <p:cNvPr id="6" name="图片 5">
            <a:extLst>
              <a:ext uri="{FF2B5EF4-FFF2-40B4-BE49-F238E27FC236}">
                <a16:creationId xmlns:a16="http://schemas.microsoft.com/office/drawing/2014/main" id="{2D284745-A53B-4B41-8AA4-A7172EA42C1D}"/>
              </a:ext>
            </a:extLst>
          </p:cNvPr>
          <p:cNvPicPr>
            <a:picLocks noChangeAspect="1"/>
          </p:cNvPicPr>
          <p:nvPr/>
        </p:nvPicPr>
        <p:blipFill>
          <a:blip r:embed="rId2"/>
          <a:stretch>
            <a:fillRect/>
          </a:stretch>
        </p:blipFill>
        <p:spPr>
          <a:xfrm>
            <a:off x="838200" y="1690688"/>
            <a:ext cx="9344099" cy="4119097"/>
          </a:xfrm>
          <a:prstGeom prst="rect">
            <a:avLst/>
          </a:prstGeom>
        </p:spPr>
      </p:pic>
    </p:spTree>
    <p:extLst>
      <p:ext uri="{BB962C8B-B14F-4D97-AF65-F5344CB8AC3E}">
        <p14:creationId xmlns:p14="http://schemas.microsoft.com/office/powerpoint/2010/main" val="11884400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4959B23-5453-E44E-93F9-AC6767C43ED9}"/>
              </a:ext>
            </a:extLst>
          </p:cNvPr>
          <p:cNvSpPr>
            <a:spLocks noGrp="1"/>
          </p:cNvSpPr>
          <p:nvPr>
            <p:ph type="title"/>
          </p:nvPr>
        </p:nvSpPr>
        <p:spPr/>
        <p:txBody>
          <a:bodyPr>
            <a:normAutofit/>
          </a:bodyPr>
          <a:lstStyle/>
          <a:p>
            <a:r>
              <a:rPr lang="en-US" altLang="zh-Hans" sz="3600" b="1" dirty="0">
                <a:latin typeface="+mj-ea"/>
              </a:rPr>
              <a:t>V</a:t>
            </a:r>
            <a:r>
              <a:rPr lang="en-US" altLang="zh-CN" sz="3600" b="1" dirty="0">
                <a:latin typeface="+mj-ea"/>
              </a:rPr>
              <a:t>Mware vSphere</a:t>
            </a:r>
            <a:r>
              <a:rPr lang="zh-CN" altLang="en-US" sz="3600" b="1" dirty="0">
                <a:latin typeface="+mj-ea"/>
              </a:rPr>
              <a:t>、虚拟化平台和云基础架构</a:t>
            </a:r>
            <a:endParaRPr kumimoji="1" lang="zh-CN" altLang="en-US" sz="3600" dirty="0">
              <a:latin typeface="+mj-ea"/>
            </a:endParaRPr>
          </a:p>
        </p:txBody>
      </p:sp>
      <p:sp>
        <p:nvSpPr>
          <p:cNvPr id="3" name="内容占位符 2">
            <a:extLst>
              <a:ext uri="{FF2B5EF4-FFF2-40B4-BE49-F238E27FC236}">
                <a16:creationId xmlns:a16="http://schemas.microsoft.com/office/drawing/2014/main" id="{207538B8-881C-7B45-A687-4569A9306567}"/>
              </a:ext>
            </a:extLst>
          </p:cNvPr>
          <p:cNvSpPr>
            <a:spLocks noGrp="1"/>
          </p:cNvSpPr>
          <p:nvPr>
            <p:ph idx="1"/>
          </p:nvPr>
        </p:nvSpPr>
        <p:spPr/>
        <p:txBody>
          <a:bodyPr/>
          <a:lstStyle/>
          <a:p>
            <a:pPr marL="0" indent="0">
              <a:buNone/>
            </a:pPr>
            <a:endParaRPr lang="en-US" altLang="zh-CN" dirty="0"/>
          </a:p>
          <a:p>
            <a:pPr marL="0" indent="0">
              <a:buNone/>
            </a:pPr>
            <a:r>
              <a:rPr lang="en-US" altLang="zh-CN" dirty="0"/>
              <a:t>VMware vSphere </a:t>
            </a:r>
            <a:r>
              <a:rPr lang="zh-CN" altLang="en-US" dirty="0"/>
              <a:t>可作为无缝和动态操作环境管理大型基础架构（如 </a:t>
            </a:r>
            <a:r>
              <a:rPr lang="en-US" altLang="zh-CN" dirty="0"/>
              <a:t>CPU</a:t>
            </a:r>
            <a:r>
              <a:rPr lang="zh-CN" altLang="en-US" dirty="0"/>
              <a:t>、存储器和网络），同时还管理数据中心的复杂度。</a:t>
            </a:r>
            <a:endParaRPr lang="en-US" altLang="zh-CN" dirty="0"/>
          </a:p>
          <a:p>
            <a:pPr marL="0" indent="0">
              <a:buNone/>
            </a:pPr>
            <a:endParaRPr lang="zh-CN" altLang="en-US" dirty="0"/>
          </a:p>
          <a:p>
            <a:pPr marL="0" indent="0">
              <a:buNone/>
            </a:pPr>
            <a:r>
              <a:rPr lang="en-US" altLang="zh-CN" dirty="0"/>
              <a:t>VMware vSphere </a:t>
            </a:r>
            <a:r>
              <a:rPr lang="zh-CN" altLang="en-US" dirty="0"/>
              <a:t>软件堆栈由虚拟化层、管理层和接口层组成。</a:t>
            </a:r>
          </a:p>
          <a:p>
            <a:pPr marL="0" indent="0">
              <a:buNone/>
            </a:pPr>
            <a:endParaRPr kumimoji="1" lang="zh-CN" altLang="en-US" dirty="0"/>
          </a:p>
        </p:txBody>
      </p:sp>
    </p:spTree>
    <p:extLst>
      <p:ext uri="{BB962C8B-B14F-4D97-AF65-F5344CB8AC3E}">
        <p14:creationId xmlns:p14="http://schemas.microsoft.com/office/powerpoint/2010/main" val="332085278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1306</TotalTime>
  <Words>2358</Words>
  <Application>Microsoft Office PowerPoint</Application>
  <PresentationFormat>宽屏</PresentationFormat>
  <Paragraphs>230</Paragraphs>
  <Slides>50</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50</vt:i4>
      </vt:variant>
    </vt:vector>
  </HeadingPairs>
  <TitlesOfParts>
    <vt:vector size="55" baseType="lpstr">
      <vt:lpstr>等线</vt:lpstr>
      <vt:lpstr>等线 Light</vt:lpstr>
      <vt:lpstr>Arial</vt:lpstr>
      <vt:lpstr>Wingdings</vt:lpstr>
      <vt:lpstr>Office 主题​​</vt:lpstr>
      <vt:lpstr>VMware虚拟化操作和运维</vt:lpstr>
      <vt:lpstr>VMware简介</vt:lpstr>
      <vt:lpstr>什么是虚拟化</vt:lpstr>
      <vt:lpstr>VMware虚拟化</vt:lpstr>
      <vt:lpstr>VMware服务器虚拟化的方式</vt:lpstr>
      <vt:lpstr>VMware虚拟化计算机</vt:lpstr>
      <vt:lpstr>服务器整合</vt:lpstr>
      <vt:lpstr>基础架构可以跨越多个物理设备</vt:lpstr>
      <vt:lpstr>VMware vSphere、虚拟化平台和云基础架构</vt:lpstr>
      <vt:lpstr>VMware vSphere 组件层之间的关系</vt:lpstr>
      <vt:lpstr>VMware vSphere 数据中心的物理拓扑</vt:lpstr>
      <vt:lpstr>VMware vSphere 6组件</vt:lpstr>
      <vt:lpstr>产品特性</vt:lpstr>
      <vt:lpstr>必须使用vCenter Server才能支持的特性</vt:lpstr>
      <vt:lpstr>VMware vCenter Server</vt:lpstr>
      <vt:lpstr>vCenter Server 组件</vt:lpstr>
      <vt:lpstr>vCenter Server 核心服务</vt:lpstr>
      <vt:lpstr>vSphere 安装和设置</vt:lpstr>
      <vt:lpstr>安装 ESXi</vt:lpstr>
      <vt:lpstr>交互式 ESXi 安装</vt:lpstr>
      <vt:lpstr>交互式安装步骤</vt:lpstr>
      <vt:lpstr>脚本式 ESXi 安装</vt:lpstr>
      <vt:lpstr>交互式安装步骤</vt:lpstr>
      <vt:lpstr>vSphere Auto Deploy ESXi 安装选项</vt:lpstr>
      <vt:lpstr>Auto Deploy 架构</vt:lpstr>
      <vt:lpstr>vSphere Auto Deploy 架构</vt:lpstr>
      <vt:lpstr>设置ESXi</vt:lpstr>
      <vt:lpstr>安装 vCenter</vt:lpstr>
      <vt:lpstr>PowerPoint 演示文稿</vt:lpstr>
      <vt:lpstr>PowerPoint 演示文稿</vt:lpstr>
      <vt:lpstr>使用 vSphere Web Client 登录到 vCenter Server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VSAN</vt:lpstr>
      <vt:lpstr>PowerPoint 演示文稿</vt:lpstr>
      <vt:lpstr>PowerPoint 演示文稿</vt:lpstr>
      <vt:lpstr>主要特性和功能</vt:lpstr>
      <vt:lpstr>系统要求</vt:lpstr>
      <vt:lpstr>NSX</vt:lpstr>
      <vt:lpstr>NSX-v部署组成</vt:lpstr>
      <vt:lpstr>PowerPoint 演示文稿</vt:lpstr>
      <vt:lpstr>NSX功能性服务</vt:lpstr>
      <vt:lpstr>PowerPoint 演示文稿</vt:lpstr>
      <vt:lpstr>VMware 产品部署</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李行</dc:creator>
  <cp:lastModifiedBy>李 行</cp:lastModifiedBy>
  <cp:revision>45</cp:revision>
  <dcterms:created xsi:type="dcterms:W3CDTF">2019-04-20T11:13:34Z</dcterms:created>
  <dcterms:modified xsi:type="dcterms:W3CDTF">2019-04-21T09:04:07Z</dcterms:modified>
</cp:coreProperties>
</file>

<file path=docProps/thumbnail.jpeg>
</file>